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roxima Nova"/>
      <p:regular r:id="rId39"/>
      <p:bold r:id="rId40"/>
      <p:italic r:id="rId41"/>
      <p:boldItalic r:id="rId42"/>
    </p:embeddedFont>
    <p:embeddedFont>
      <p:font typeface="Cabin"/>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7" roundtripDataSignature="AMtx7miIGPxrHgE/dgaH3SKIuCjATS8U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4.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6.xml"/><Relationship Id="rId44" Type="http://schemas.openxmlformats.org/officeDocument/2006/relationships/font" Target="fonts/Cabin-bold.fntdata"/><Relationship Id="rId21" Type="http://schemas.openxmlformats.org/officeDocument/2006/relationships/slide" Target="slides/slide15.xml"/><Relationship Id="rId43" Type="http://schemas.openxmlformats.org/officeDocument/2006/relationships/font" Target="fonts/Cabin-regular.fntdata"/><Relationship Id="rId24" Type="http://schemas.openxmlformats.org/officeDocument/2006/relationships/slide" Target="slides/slide18.xml"/><Relationship Id="rId46" Type="http://schemas.openxmlformats.org/officeDocument/2006/relationships/font" Target="fonts/Cabin-boldItalic.fntdata"/><Relationship Id="rId23" Type="http://schemas.openxmlformats.org/officeDocument/2006/relationships/slide" Target="slides/slide17.xml"/><Relationship Id="rId45" Type="http://schemas.openxmlformats.org/officeDocument/2006/relationships/font" Target="fonts/Cabin-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roximaNova-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the-vanishing-gradient-problem-69bf08b15484"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3 lớp 3x3 có số lượng params là 3x3x3 = 27 trong khi 1 lớp 7x7 có số lượng params là 49</a:t>
            </a:r>
            <a:endParaRPr/>
          </a:p>
          <a:p>
            <a:pPr indent="0" lvl="0" marL="0" rtl="0" algn="l">
              <a:lnSpc>
                <a:spcPct val="115000"/>
              </a:lnSpc>
              <a:spcBef>
                <a:spcPts val="0"/>
              </a:spcBef>
              <a:spcAft>
                <a:spcPts val="0"/>
              </a:spcAft>
              <a:buSzPts val="1100"/>
              <a:buNone/>
            </a:pPr>
            <a:r>
              <a:rPr lang="en"/>
              <a:t>Number of parameters is reduced by 45% (22/49)</a:t>
            </a:r>
            <a:endParaRPr/>
          </a:p>
          <a:p>
            <a:pPr indent="0" lvl="0" marL="0" rtl="0" algn="l">
              <a:lnSpc>
                <a:spcPct val="115000"/>
              </a:lnSpc>
              <a:spcBef>
                <a:spcPts val="0"/>
              </a:spcBef>
              <a:spcAft>
                <a:spcPts val="0"/>
              </a:spcAft>
              <a:buSzPts val="1100"/>
              <a:buNone/>
            </a:pPr>
            <a:r>
              <a:rPr lang="en"/>
              <a:t>With fewer parameters to be learnt, it is better for faster convergence, and reduced overfitting problem.</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It is currently the most preferred choice in the community for extracting features from images. The weight configuration of the VGGNet is publicly available and has been used in many other applications and challenges as a baseline feature extractor.</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 VGG16:max pooling layer with a filter size 3×3 and a stride of two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From the name “GoogLeNet”, we’ve already known that it is from Google. And “GoogLeNet” also contains the word “LeNet” for paying tribute to Prof. Yan LeCun’s LeNet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t>Needless to say, </a:t>
            </a:r>
            <a:r>
              <a:rPr lang="en"/>
              <a:t>it is a pretty deep classifier. As with any very deep network, it is subject to the vanishing gradient problem.</a:t>
            </a:r>
            <a:endParaRPr/>
          </a:p>
          <a:p>
            <a:pPr indent="0" lvl="0" marL="0" rtl="0" algn="l">
              <a:lnSpc>
                <a:spcPct val="115000"/>
              </a:lnSpc>
              <a:spcBef>
                <a:spcPts val="0"/>
              </a:spcBef>
              <a:spcAft>
                <a:spcPts val="0"/>
              </a:spcAft>
              <a:buSzPts val="1100"/>
              <a:buNone/>
            </a:pPr>
            <a:r>
              <a:rPr lang="en"/>
              <a:t>To prevent the middle part of the network from “dying out”, the authors introduced two auxiliary classifiers (The purple boxes in the image). They essentially applied softmax to the outputs of two of the inception modules, and computed an auxiliary loss over the same labels. The total loss function is a weighted sum of the</a:t>
            </a:r>
            <a:r>
              <a:rPr b="1" lang="en">
                <a:solidFill>
                  <a:srgbClr val="FF0000"/>
                </a:solidFill>
              </a:rPr>
              <a:t> auxiliary loss and the real loss</a:t>
            </a:r>
            <a:r>
              <a:rPr lang="en"/>
              <a:t>. Weight value used in the paper was 0.3 for each auxiliary loss.</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 The total loss used by the inception net during training.</a:t>
            </a:r>
            <a:endParaRPr/>
          </a:p>
          <a:p>
            <a:pPr indent="0" lvl="0" marL="0" rtl="0" algn="l">
              <a:lnSpc>
                <a:spcPct val="115000"/>
              </a:lnSpc>
              <a:spcBef>
                <a:spcPts val="0"/>
              </a:spcBef>
              <a:spcAft>
                <a:spcPts val="0"/>
              </a:spcAft>
              <a:buSzPts val="1100"/>
              <a:buNone/>
            </a:pPr>
            <a:r>
              <a:rPr lang="en"/>
              <a:t>total_loss = real_loss + 0.3 * aux_loss_1 + 0.3 * aux_loss_2</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Number of operations = (14×14×48)×(5×5×480) = 112.9M</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GoogLeNet, 1×1 convolution is used as a dimension reduction module to reduce the computation. By reducing the computation bottleneck, depth and width can be increased.</a:t>
            </a:r>
            <a:endParaRPr/>
          </a:p>
          <a:p>
            <a:pPr indent="0" lvl="0" marL="0" rtl="0" algn="l">
              <a:lnSpc>
                <a:spcPct val="115000"/>
              </a:lnSpc>
              <a:spcBef>
                <a:spcPts val="0"/>
              </a:spcBef>
              <a:spcAft>
                <a:spcPts val="0"/>
              </a:spcAft>
              <a:buSzPts val="1100"/>
              <a:buNone/>
            </a:pPr>
            <a:r>
              <a:rPr lang="en"/>
              <a:t>we are working on the mapping from high dimension to low dimension in a non-linearity way</a:t>
            </a:r>
            <a:endParaRPr/>
          </a:p>
          <a:p>
            <a:pPr indent="0" lvl="0" marL="0" rtl="0" algn="l">
              <a:lnSpc>
                <a:spcPct val="115000"/>
              </a:lnSpc>
              <a:spcBef>
                <a:spcPts val="0"/>
              </a:spcBef>
              <a:spcAft>
                <a:spcPts val="0"/>
              </a:spcAft>
              <a:buSzPts val="1100"/>
              <a:buNone/>
            </a:pPr>
            <a:r>
              <a:rPr lang="en"/>
              <a:t>1×1 convolution can help to reduce model size which can also somehow help to reduce the overfitting problem!!</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Previously, such as AlexNet, and VGGNet, conv size is fixed for each layer.</a:t>
            </a:r>
            <a:endParaRPr/>
          </a:p>
          <a:p>
            <a:pPr indent="0" lvl="0" marL="0" rtl="0" algn="l">
              <a:lnSpc>
                <a:spcPct val="115000"/>
              </a:lnSpc>
              <a:spcBef>
                <a:spcPts val="0"/>
              </a:spcBef>
              <a:spcAft>
                <a:spcPts val="0"/>
              </a:spcAft>
              <a:buSzPts val="1100"/>
              <a:buNone/>
            </a:pPr>
            <a:r>
              <a:rPr lang="en"/>
              <a:t>Now, 1×1 conv, 3×3 conv, 5×5 conv, and 3×3 max pooling are done altogether for the previous input, and stack together again at output. </a:t>
            </a:r>
            <a:endParaRPr/>
          </a:p>
          <a:p>
            <a:pPr indent="0" lvl="0" marL="0" rtl="0" algn="l">
              <a:lnSpc>
                <a:spcPct val="115000"/>
              </a:lnSpc>
              <a:spcBef>
                <a:spcPts val="0"/>
              </a:spcBef>
              <a:spcAft>
                <a:spcPts val="0"/>
              </a:spcAft>
              <a:buSzPts val="1100"/>
              <a:buNone/>
            </a:pPr>
            <a:r>
              <a:rPr lang="en"/>
              <a:t>When image’s coming in, different sizes of convolutions as well as max pooling are tried. </a:t>
            </a:r>
            <a:endParaRPr/>
          </a:p>
          <a:p>
            <a:pPr indent="0" lvl="0" marL="0" rtl="0" algn="l">
              <a:lnSpc>
                <a:spcPct val="115000"/>
              </a:lnSpc>
              <a:spcBef>
                <a:spcPts val="0"/>
              </a:spcBef>
              <a:spcAft>
                <a:spcPts val="0"/>
              </a:spcAft>
              <a:buClr>
                <a:schemeClr val="dk1"/>
              </a:buClr>
              <a:buSzPts val="1100"/>
              <a:buFont typeface="Arial"/>
              <a:buNone/>
            </a:pPr>
            <a:r>
              <a:rPr lang="en"/>
              <a:t>=&gt;Then different kinds of features are extracted.</a:t>
            </a:r>
            <a:endParaRPr/>
          </a:p>
          <a:p>
            <a:pPr indent="0" lvl="0" marL="0" rtl="0" algn="l">
              <a:lnSpc>
                <a:spcPct val="115000"/>
              </a:lnSpc>
              <a:spcBef>
                <a:spcPts val="0"/>
              </a:spcBef>
              <a:spcAft>
                <a:spcPts val="0"/>
              </a:spcAft>
              <a:buClr>
                <a:schemeClr val="dk1"/>
              </a:buClr>
              <a:buSzPts val="1100"/>
              <a:buFont typeface="Arial"/>
              <a:buNone/>
            </a:pPr>
            <a:r>
              <a:rPr lang="en"/>
              <a:t>After that, all feature maps at different paths are concatenated together as the input of the next module.</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=&gt; </a:t>
            </a:r>
            <a:r>
              <a:rPr lang="en"/>
              <a:t>Làm giảm rất nhiều tham số, khiến cho mạng được sâu hơn</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Georgia"/>
              <a:buChar char="●"/>
            </a:pPr>
            <a:r>
              <a:rPr lang="en" sz="1200">
                <a:solidFill>
                  <a:srgbClr val="333333"/>
                </a:solidFill>
                <a:latin typeface="Georgia"/>
                <a:ea typeface="Georgia"/>
                <a:cs typeface="Georgia"/>
                <a:sym typeface="Georgia"/>
              </a:rPr>
              <a:t>Two 3×3 convolutions replaces one 5×5 convolution as follows:</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latin typeface="Georgia"/>
                <a:ea typeface="Georgia"/>
                <a:cs typeface="Georgia"/>
                <a:sym typeface="Georgia"/>
              </a:rPr>
              <a:t>By using 1 layer of 5×5 filter, number of parameters = 5×5=25</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latin typeface="Georgia"/>
                <a:ea typeface="Georgia"/>
                <a:cs typeface="Georgia"/>
                <a:sym typeface="Georgia"/>
              </a:rPr>
              <a:t>By using 2 layers of 3×3 filters, number of parameters = 3×3+3×3=18</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latin typeface="Georgia"/>
                <a:ea typeface="Georgia"/>
                <a:cs typeface="Georgia"/>
                <a:sym typeface="Georgia"/>
              </a:rPr>
              <a:t>Number of parameters is reduced by 28%</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SzPts val="1100"/>
              <a:buNone/>
            </a:pPr>
            <a:r>
              <a:rPr lang="en" sz="1200">
                <a:solidFill>
                  <a:srgbClr val="333333"/>
                </a:solidFill>
                <a:latin typeface="Georgia"/>
                <a:ea typeface="Georgia"/>
                <a:cs typeface="Georgia"/>
                <a:sym typeface="Georgia"/>
              </a:rPr>
              <a:t>=&gt; </a:t>
            </a:r>
            <a:r>
              <a:rPr b="1" lang="en" sz="1200">
                <a:solidFill>
                  <a:srgbClr val="333333"/>
                </a:solidFill>
                <a:latin typeface="Georgia"/>
                <a:ea typeface="Georgia"/>
                <a:cs typeface="Georgia"/>
                <a:sym typeface="Georgia"/>
              </a:rPr>
              <a:t>Inception Module A</a:t>
            </a:r>
            <a:endParaRPr b="1" sz="1200">
              <a:solidFill>
                <a:srgbClr val="333333"/>
              </a:solidFill>
              <a:latin typeface="Georgia"/>
              <a:ea typeface="Georgia"/>
              <a:cs typeface="Georgia"/>
              <a:sym typeface="Georgia"/>
            </a:endParaRPr>
          </a:p>
          <a:p>
            <a:pPr indent="0" lvl="0" marL="0" rtl="0" algn="l">
              <a:lnSpc>
                <a:spcPct val="115000"/>
              </a:lnSpc>
              <a:spcBef>
                <a:spcPts val="0"/>
              </a:spcBef>
              <a:spcAft>
                <a:spcPts val="0"/>
              </a:spcAft>
              <a:buSzPts val="1100"/>
              <a:buNone/>
            </a:pPr>
            <a:r>
              <a:t/>
            </a:r>
            <a:endParaRPr sz="1200">
              <a:solidFill>
                <a:srgbClr val="333333"/>
              </a:solidFill>
              <a:latin typeface="Georgia"/>
              <a:ea typeface="Georgia"/>
              <a:cs typeface="Georgia"/>
              <a:sym typeface="Georgia"/>
            </a:endParaRPr>
          </a:p>
          <a:p>
            <a:pPr indent="-304800" lvl="0" marL="457200" rtl="0" algn="l">
              <a:lnSpc>
                <a:spcPct val="115000"/>
              </a:lnSpc>
              <a:spcBef>
                <a:spcPts val="0"/>
              </a:spcBef>
              <a:spcAft>
                <a:spcPts val="0"/>
              </a:spcAft>
              <a:buClr>
                <a:srgbClr val="333333"/>
              </a:buClr>
              <a:buSzPts val="1200"/>
              <a:buFont typeface="Georgia"/>
              <a:buChar char="●"/>
            </a:pPr>
            <a:r>
              <a:rPr lang="en" sz="1200">
                <a:solidFill>
                  <a:srgbClr val="333333"/>
                </a:solidFill>
                <a:latin typeface="Georgia"/>
                <a:ea typeface="Georgia"/>
                <a:cs typeface="Georgia"/>
                <a:sym typeface="Georgia"/>
              </a:rPr>
              <a:t>If the module was made deeper instead, there would be excessive reduction in dimensions, and hence loss of information. </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SzPts val="1100"/>
              <a:buNone/>
            </a:pPr>
            <a:r>
              <a:rPr lang="en" sz="1200">
                <a:solidFill>
                  <a:srgbClr val="333333"/>
                </a:solidFill>
                <a:latin typeface="Georgia"/>
                <a:ea typeface="Georgia"/>
                <a:cs typeface="Georgia"/>
                <a:sym typeface="Georgia"/>
              </a:rPr>
              <a:t>=&gt; </a:t>
            </a:r>
            <a:r>
              <a:rPr b="1" lang="en" sz="1200">
                <a:solidFill>
                  <a:srgbClr val="333333"/>
                </a:solidFill>
                <a:latin typeface="Georgia"/>
                <a:ea typeface="Georgia"/>
                <a:cs typeface="Georgia"/>
                <a:sym typeface="Georgia"/>
              </a:rPr>
              <a:t>Inception module C</a:t>
            </a:r>
            <a:r>
              <a:rPr lang="en" sz="1200">
                <a:solidFill>
                  <a:srgbClr val="333333"/>
                </a:solidFill>
                <a:latin typeface="Georgia"/>
                <a:ea typeface="Georgia"/>
                <a:cs typeface="Georgia"/>
                <a:sym typeface="Georgia"/>
              </a:rPr>
              <a:t> is also proposed for promoting high dimensional</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SzPts val="1100"/>
              <a:buNone/>
            </a:pPr>
            <a:r>
              <a:t/>
            </a:r>
            <a:endParaRPr sz="1200">
              <a:solidFill>
                <a:srgbClr val="333333"/>
              </a:solidFill>
              <a:latin typeface="Georgia"/>
              <a:ea typeface="Georgia"/>
              <a:cs typeface="Georgia"/>
              <a:sym typeface="Georgia"/>
            </a:endParaRPr>
          </a:p>
          <a:p>
            <a:pPr indent="-304800" lvl="0" marL="457200" rtl="0" algn="l">
              <a:lnSpc>
                <a:spcPct val="115000"/>
              </a:lnSpc>
              <a:spcBef>
                <a:spcPts val="0"/>
              </a:spcBef>
              <a:spcAft>
                <a:spcPts val="0"/>
              </a:spcAft>
              <a:buClr>
                <a:srgbClr val="333333"/>
              </a:buClr>
              <a:buSzPts val="1200"/>
              <a:buFont typeface="Georgia"/>
              <a:buChar char="●"/>
            </a:pPr>
            <a:r>
              <a:rPr lang="en" sz="1200">
                <a:solidFill>
                  <a:srgbClr val="333333"/>
                </a:solidFill>
                <a:latin typeface="Georgia"/>
                <a:ea typeface="Georgia"/>
                <a:cs typeface="Georgia"/>
                <a:sym typeface="Georgia"/>
              </a:rPr>
              <a:t>Factorization Into Asymmetric Convolutions</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33333"/>
                </a:solidFill>
                <a:latin typeface="Georgia"/>
                <a:ea typeface="Georgia"/>
                <a:cs typeface="Georgia"/>
                <a:sym typeface="Georgia"/>
              </a:rPr>
              <a:t>One 3×1 convolution followed by one 1×3 convolution replaces one 3×3 convolution</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33333"/>
                </a:solidFill>
                <a:latin typeface="Georgia"/>
                <a:ea typeface="Georgia"/>
                <a:cs typeface="Georgia"/>
                <a:sym typeface="Georgia"/>
              </a:rPr>
              <a:t>By using 3×3 filter, number of parameters = 3×3=9</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33333"/>
                </a:solidFill>
                <a:latin typeface="Georgia"/>
                <a:ea typeface="Georgia"/>
                <a:cs typeface="Georgia"/>
                <a:sym typeface="Georgia"/>
              </a:rPr>
              <a:t>By using 3×1 and 1×3 filters, number of parameters = 3×1+1×3=6</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33333"/>
                </a:solidFill>
                <a:latin typeface="Georgia"/>
                <a:ea typeface="Georgia"/>
                <a:cs typeface="Georgia"/>
                <a:sym typeface="Georgia"/>
              </a:rPr>
              <a:t>Number of parameters is reduced by 33%</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None/>
            </a:pPr>
            <a:r>
              <a:t/>
            </a:r>
            <a:endParaRPr b="1" sz="1200">
              <a:solidFill>
                <a:srgbClr val="333333"/>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FF0000"/>
                </a:solidFill>
                <a:latin typeface="Georgia"/>
                <a:ea typeface="Georgia"/>
                <a:cs typeface="Georgia"/>
                <a:sym typeface="Georgia"/>
              </a:rPr>
              <a:t>You may ask why we don’t use two 2×2 filters to replace one 3×3 filter?</a:t>
            </a:r>
            <a:endParaRPr sz="1200">
              <a:solidFill>
                <a:srgbClr val="FF0000"/>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FF0000"/>
                </a:solidFill>
                <a:latin typeface="Georgia"/>
                <a:ea typeface="Georgia"/>
                <a:cs typeface="Georgia"/>
                <a:sym typeface="Georgia"/>
              </a:rPr>
              <a:t>If we use two 2×2 filters, number of parameters = 2×2×2=8</a:t>
            </a:r>
            <a:endParaRPr sz="1200">
              <a:solidFill>
                <a:srgbClr val="FF0000"/>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FF0000"/>
                </a:solidFill>
                <a:latin typeface="Georgia"/>
                <a:ea typeface="Georgia"/>
                <a:cs typeface="Georgia"/>
                <a:sym typeface="Georgia"/>
              </a:rPr>
              <a:t>Number of parameters is only reduced by 11%</a:t>
            </a:r>
            <a:endParaRPr sz="1200">
              <a:solidFill>
                <a:srgbClr val="FF0000"/>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33333"/>
                </a:solidFill>
                <a:latin typeface="Georgia"/>
                <a:ea typeface="Georgia"/>
                <a:cs typeface="Georgia"/>
                <a:sym typeface="Georgia"/>
              </a:rPr>
              <a:t>⇒ </a:t>
            </a:r>
            <a:r>
              <a:rPr b="1" lang="en" sz="1200">
                <a:solidFill>
                  <a:srgbClr val="333333"/>
                </a:solidFill>
                <a:latin typeface="Georgia"/>
                <a:ea typeface="Georgia"/>
                <a:cs typeface="Georgia"/>
                <a:sym typeface="Georgia"/>
              </a:rPr>
              <a:t>Inception Module B</a:t>
            </a:r>
            <a:endParaRPr b="1" sz="1200">
              <a:solidFill>
                <a:srgbClr val="333333"/>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333333"/>
              </a:solidFill>
              <a:latin typeface="Georgia"/>
              <a:ea typeface="Georgia"/>
              <a:cs typeface="Georgia"/>
              <a:sym typeface="Georgia"/>
            </a:endParaRPr>
          </a:p>
          <a:p>
            <a:pPr indent="0" lvl="0" marL="0" rtl="0" algn="l">
              <a:lnSpc>
                <a:spcPct val="115000"/>
              </a:lnSpc>
              <a:spcBef>
                <a:spcPts val="0"/>
              </a:spcBef>
              <a:spcAft>
                <a:spcPts val="0"/>
              </a:spcAft>
              <a:buSzPts val="1100"/>
              <a:buNone/>
            </a:pPr>
            <a:r>
              <a:rPr lang="en" sz="1200">
                <a:solidFill>
                  <a:srgbClr val="333333"/>
                </a:solidFill>
                <a:latin typeface="Georgia"/>
                <a:ea typeface="Georgia"/>
                <a:cs typeface="Georgia"/>
                <a:sym typeface="Georgia"/>
              </a:rPr>
              <a:t>Shortcut 1x1 ảnh hưởng đến chiều sâu của feature map =&gt; khi</a:t>
            </a:r>
            <a:r>
              <a:rPr lang="en" sz="1200">
                <a:solidFill>
                  <a:srgbClr val="333333"/>
                </a:solidFill>
                <a:latin typeface="Georgia"/>
                <a:ea typeface="Georgia"/>
                <a:cs typeface="Georgia"/>
                <a:sym typeface="Georgia"/>
              </a:rPr>
              <a:t>ến cho mạng được sâu và vẫn giữ được feature phía trước</a:t>
            </a:r>
            <a:endParaRPr sz="1200">
              <a:solidFill>
                <a:srgbClr val="333333"/>
              </a:solidFill>
              <a:latin typeface="Georgia"/>
              <a:ea typeface="Georgia"/>
              <a:cs typeface="Georgia"/>
              <a:sym typeface="Georgia"/>
            </a:endParaRPr>
          </a:p>
          <a:p>
            <a:pPr indent="0" lvl="0" marL="0" rtl="0" algn="l">
              <a:lnSpc>
                <a:spcPct val="115000"/>
              </a:lnSpc>
              <a:spcBef>
                <a:spcPts val="0"/>
              </a:spcBef>
              <a:spcAft>
                <a:spcPts val="0"/>
              </a:spcAft>
              <a:buSzPts val="1100"/>
              <a:buNone/>
            </a:pPr>
            <a:r>
              <a:t/>
            </a:r>
            <a:endParaRPr sz="1200">
              <a:solidFill>
                <a:srgbClr val="333333"/>
              </a:solidFill>
              <a:latin typeface="Georgia"/>
              <a:ea typeface="Georgia"/>
              <a:cs typeface="Georgia"/>
              <a:sym typeface="Georgi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Ablation Study</a:t>
            </a:r>
            <a:endParaRPr/>
          </a:p>
          <a:p>
            <a:pPr indent="0" lvl="0" marL="0" rtl="0" algn="l">
              <a:lnSpc>
                <a:spcPct val="115000"/>
              </a:lnSpc>
              <a:spcBef>
                <a:spcPts val="0"/>
              </a:spcBef>
              <a:spcAft>
                <a:spcPts val="0"/>
              </a:spcAft>
              <a:buClr>
                <a:schemeClr val="dk1"/>
              </a:buClr>
              <a:buSzPts val="1100"/>
              <a:buFont typeface="Arial"/>
              <a:buNone/>
            </a:pPr>
            <a:r>
              <a:rPr lang="en"/>
              <a:t>Inception: Inception-v1 without BN</a:t>
            </a:r>
            <a:endParaRPr/>
          </a:p>
          <a:p>
            <a:pPr indent="0" lvl="0" marL="0" rtl="0" algn="l">
              <a:lnSpc>
                <a:spcPct val="115000"/>
              </a:lnSpc>
              <a:spcBef>
                <a:spcPts val="0"/>
              </a:spcBef>
              <a:spcAft>
                <a:spcPts val="0"/>
              </a:spcAft>
              <a:buClr>
                <a:schemeClr val="dk1"/>
              </a:buClr>
              <a:buSzPts val="1100"/>
              <a:buFont typeface="Arial"/>
              <a:buNone/>
            </a:pPr>
            <a:r>
              <a:rPr lang="en"/>
              <a:t>BN-Baseline: Inception with BN</a:t>
            </a:r>
            <a:endParaRPr/>
          </a:p>
          <a:p>
            <a:pPr indent="0" lvl="0" marL="0" rtl="0" algn="l">
              <a:lnSpc>
                <a:spcPct val="115000"/>
              </a:lnSpc>
              <a:spcBef>
                <a:spcPts val="0"/>
              </a:spcBef>
              <a:spcAft>
                <a:spcPts val="0"/>
              </a:spcAft>
              <a:buClr>
                <a:schemeClr val="dk1"/>
              </a:buClr>
              <a:buSzPts val="1100"/>
              <a:buFont typeface="Arial"/>
              <a:buNone/>
            </a:pPr>
            <a:r>
              <a:rPr lang="en"/>
              <a:t>BN-×5: Initial learning rate is increased by a factor of 5 to 0.0075</a:t>
            </a:r>
            <a:endParaRPr/>
          </a:p>
          <a:p>
            <a:pPr indent="0" lvl="0" marL="0" rtl="0" algn="l">
              <a:lnSpc>
                <a:spcPct val="115000"/>
              </a:lnSpc>
              <a:spcBef>
                <a:spcPts val="0"/>
              </a:spcBef>
              <a:spcAft>
                <a:spcPts val="0"/>
              </a:spcAft>
              <a:buClr>
                <a:schemeClr val="dk1"/>
              </a:buClr>
              <a:buSzPts val="1100"/>
              <a:buFont typeface="Arial"/>
              <a:buNone/>
            </a:pPr>
            <a:r>
              <a:rPr lang="en"/>
              <a:t>BN-×30: Initial learning rate is increased by a factor of 30 to 0.045</a:t>
            </a:r>
            <a:endParaRPr/>
          </a:p>
          <a:p>
            <a:pPr indent="0" lvl="0" marL="0" rtl="0" algn="l">
              <a:lnSpc>
                <a:spcPct val="115000"/>
              </a:lnSpc>
              <a:spcBef>
                <a:spcPts val="0"/>
              </a:spcBef>
              <a:spcAft>
                <a:spcPts val="0"/>
              </a:spcAft>
              <a:buClr>
                <a:schemeClr val="dk1"/>
              </a:buClr>
              <a:buSzPts val="1100"/>
              <a:buFont typeface="Arial"/>
              <a:buNone/>
            </a:pPr>
            <a:r>
              <a:rPr lang="en"/>
              <a:t>BN-×5-Sigmoid: BN-×5 but with Sigmoid</a:t>
            </a:r>
            <a:endParaRPr/>
          </a:p>
          <a:p>
            <a:pPr indent="0" lvl="0" marL="0" rtl="0" algn="l">
              <a:lnSpc>
                <a:spcPct val="115000"/>
              </a:lnSpc>
              <a:spcBef>
                <a:spcPts val="0"/>
              </a:spcBef>
              <a:spcAft>
                <a:spcPts val="0"/>
              </a:spcAft>
              <a:buClr>
                <a:schemeClr val="dk1"/>
              </a:buClr>
              <a:buSzPts val="1100"/>
              <a:buFont typeface="Arial"/>
              <a:buNone/>
            </a:pPr>
            <a:r>
              <a:rPr lang="en"/>
              <a:t>By comparing Inception and BN-Baseline, we can see that using BN can improve the training speed significantly.</a:t>
            </a:r>
            <a:endParaRPr/>
          </a:p>
          <a:p>
            <a:pPr indent="0" lvl="0" marL="0" rtl="0" algn="l">
              <a:lnSpc>
                <a:spcPct val="115000"/>
              </a:lnSpc>
              <a:spcBef>
                <a:spcPts val="0"/>
              </a:spcBef>
              <a:spcAft>
                <a:spcPts val="0"/>
              </a:spcAft>
              <a:buClr>
                <a:schemeClr val="dk1"/>
              </a:buClr>
              <a:buSzPts val="1100"/>
              <a:buFont typeface="Arial"/>
              <a:buNone/>
            </a:pPr>
            <a:r>
              <a:rPr lang="en"/>
              <a:t>By observing BN-×5 and BN-×30, we can see that the initial learning rate can be increased largely to improve the training speed even better.</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Previously, fully connected (FC) layers are used at the end of network, such as in AlexNet. All inputs are connected to each output.</a:t>
            </a:r>
            <a:endParaRPr/>
          </a:p>
          <a:p>
            <a:pPr indent="0" lvl="0" marL="0" rtl="0" algn="l">
              <a:lnSpc>
                <a:spcPct val="115000"/>
              </a:lnSpc>
              <a:spcBef>
                <a:spcPts val="0"/>
              </a:spcBef>
              <a:spcAft>
                <a:spcPts val="0"/>
              </a:spcAft>
              <a:buClr>
                <a:schemeClr val="dk1"/>
              </a:buClr>
              <a:buSzPts val="1100"/>
              <a:buFont typeface="Arial"/>
              <a:buNone/>
            </a:pPr>
            <a:r>
              <a:rPr lang="en"/>
              <a:t>Number of weights (connections) above = 7×7×1024×1024 = 51.3M</a:t>
            </a:r>
            <a:endParaRPr/>
          </a:p>
          <a:p>
            <a:pPr indent="0" lvl="0" marL="0" rtl="0" algn="l">
              <a:lnSpc>
                <a:spcPct val="115000"/>
              </a:lnSpc>
              <a:spcBef>
                <a:spcPts val="0"/>
              </a:spcBef>
              <a:spcAft>
                <a:spcPts val="0"/>
              </a:spcAft>
              <a:buSzPts val="1100"/>
              <a:buNone/>
            </a:pPr>
            <a:r>
              <a:rPr lang="en"/>
              <a:t>In GoogLeNet, global average pooling is used nearly at the end of network by averaging each feature map from 7×7 to 1×1, as in the figure above.</a:t>
            </a:r>
            <a:endParaRPr/>
          </a:p>
          <a:p>
            <a:pPr indent="0" lvl="0" marL="0" rtl="0" algn="l">
              <a:lnSpc>
                <a:spcPct val="115000"/>
              </a:lnSpc>
              <a:spcBef>
                <a:spcPts val="0"/>
              </a:spcBef>
              <a:spcAft>
                <a:spcPts val="0"/>
              </a:spcAft>
              <a:buSzPts val="1100"/>
              <a:buNone/>
            </a:pPr>
            <a:r>
              <a:rPr lang="en"/>
              <a:t>Number of weights = 0</a:t>
            </a:r>
            <a:endParaRPr/>
          </a:p>
          <a:p>
            <a:pPr indent="0" lvl="0" marL="0" rtl="0" algn="l">
              <a:lnSpc>
                <a:spcPct val="115000"/>
              </a:lnSpc>
              <a:spcBef>
                <a:spcPts val="0"/>
              </a:spcBef>
              <a:spcAft>
                <a:spcPts val="0"/>
              </a:spcAft>
              <a:buSzPts val="1100"/>
              <a:buNone/>
            </a:pPr>
            <a:r>
              <a:rPr lang="en"/>
              <a:t>And authors found that a move from FC layers to average pooling improved the top-1 accuracy by about 0.6%</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Do hiện tượng gradient vanishing, các plain network vs số lượng layer lớn sẽ có gradient rất nhỏ  khi backprop</a:t>
            </a:r>
            <a:endParaRPr/>
          </a:p>
          <a:p>
            <a:pPr indent="0" lvl="0" marL="0" rtl="0" algn="l">
              <a:lnSpc>
                <a:spcPct val="115000"/>
              </a:lnSpc>
              <a:spcBef>
                <a:spcPts val="0"/>
              </a:spcBef>
              <a:spcAft>
                <a:spcPts val="0"/>
              </a:spcAft>
              <a:buSzPts val="1100"/>
              <a:buNone/>
            </a:pPr>
            <a:r>
              <a:rPr lang="en" u="sng">
                <a:solidFill>
                  <a:schemeClr val="hlink"/>
                </a:solidFill>
                <a:hlinkClick r:id="rId2"/>
              </a:rPr>
              <a:t>https://towardsdatascience.com/the-vanishing-gradient-problem-69bf08b15484</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t>Designing the network:</a:t>
            </a:r>
            <a:endParaRPr/>
          </a:p>
          <a:p>
            <a:pPr indent="0" lvl="0" marL="0" rtl="0" algn="l">
              <a:lnSpc>
                <a:spcPct val="115000"/>
              </a:lnSpc>
              <a:spcBef>
                <a:spcPts val="0"/>
              </a:spcBef>
              <a:spcAft>
                <a:spcPts val="0"/>
              </a:spcAft>
              <a:buClr>
                <a:schemeClr val="dk1"/>
              </a:buClr>
              <a:buSzPts val="1100"/>
              <a:buFont typeface="Arial"/>
              <a:buNone/>
            </a:pPr>
            <a:r>
              <a:rPr lang="en"/>
              <a:t>Use 3*3 filters mostly.</a:t>
            </a:r>
            <a:endParaRPr/>
          </a:p>
          <a:p>
            <a:pPr indent="0" lvl="0" marL="0" rtl="0" algn="l">
              <a:lnSpc>
                <a:spcPct val="115000"/>
              </a:lnSpc>
              <a:spcBef>
                <a:spcPts val="0"/>
              </a:spcBef>
              <a:spcAft>
                <a:spcPts val="0"/>
              </a:spcAft>
              <a:buClr>
                <a:schemeClr val="dk1"/>
              </a:buClr>
              <a:buSzPts val="1100"/>
              <a:buFont typeface="Arial"/>
              <a:buNone/>
            </a:pPr>
            <a:r>
              <a:rPr lang="en"/>
              <a:t>Down sampling with CNN layers with stride 2.</a:t>
            </a:r>
            <a:endParaRPr/>
          </a:p>
          <a:p>
            <a:pPr indent="0" lvl="0" marL="0" rtl="0" algn="l">
              <a:lnSpc>
                <a:spcPct val="115000"/>
              </a:lnSpc>
              <a:spcBef>
                <a:spcPts val="0"/>
              </a:spcBef>
              <a:spcAft>
                <a:spcPts val="0"/>
              </a:spcAft>
              <a:buClr>
                <a:schemeClr val="dk1"/>
              </a:buClr>
              <a:buSzPts val="1100"/>
              <a:buFont typeface="Arial"/>
              <a:buNone/>
            </a:pPr>
            <a:r>
              <a:rPr lang="en"/>
              <a:t>Global average pooling layer and a 1000-way fully-connected layer with Softmax in the end.</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highlight>
                  <a:srgbClr val="FFFFFF"/>
                </a:highlight>
              </a:rPr>
              <a:t>Sử dụng Residual net để giải quyết gradient vanishing, thêm x vào layer để tăng giá trị của gradient khi backprop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In DenseNet, each layer obtains additional inputs from all preceding layers and passes on its own feature-maps to all subsequent layers. Concatenation is used. </a:t>
            </a:r>
            <a:r>
              <a:rPr b="1" lang="en">
                <a:solidFill>
                  <a:schemeClr val="dk1"/>
                </a:solidFill>
              </a:rPr>
              <a:t>Each layer is receiving a “collective knowledge” from all preceding layers.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Since each layer receives feature maps from all preceding layers, network can be thinner and compact, i.e. number of channels can be fewer.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The error signal can be easily propagated to earlier layers more directly. This is a kind of implicit deep supervision as earlier layers can get direct supervision from the final classification layer.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Since each layer in DenseNet receive all preceding layers as input, more diversified features and tends to have richer patterns.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DenseNet, classifier uses features of all complexity levels. It also explains why DenseNet performs well when training data is insufficient.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Accuracy using center point</a:t>
            </a:r>
            <a:endParaRPr/>
          </a:p>
          <a:p>
            <a:pPr indent="0" lvl="0" marL="0" rtl="0" algn="l">
              <a:lnSpc>
                <a:spcPct val="100000"/>
              </a:lnSpc>
              <a:spcBef>
                <a:spcPts val="0"/>
              </a:spcBef>
              <a:spcAft>
                <a:spcPts val="0"/>
              </a:spcAft>
              <a:buSzPts val="1100"/>
              <a:buNone/>
            </a:pPr>
            <a:r>
              <a:rPr lang="en"/>
              <a:t>FLOPs: single forward pass are required</a:t>
            </a:r>
            <a:endParaRPr/>
          </a:p>
          <a:p>
            <a:pPr indent="0" lvl="0" marL="0" rtl="0" algn="l">
              <a:lnSpc>
                <a:spcPct val="100000"/>
              </a:lnSpc>
              <a:spcBef>
                <a:spcPts val="0"/>
              </a:spcBef>
              <a:spcAft>
                <a:spcPts val="0"/>
              </a:spcAft>
              <a:buSzPts val="1100"/>
              <a:buNone/>
            </a:pPr>
            <a:r>
              <a:rPr lang="en"/>
              <a:t>Size ball: model complexity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Gabor filter</a:t>
            </a:r>
            <a:r>
              <a:rPr lang="en"/>
              <a:t> is a linear filter used for texture analysis, edge detection with similar or</a:t>
            </a:r>
            <a:r>
              <a:rPr lang="en"/>
              <a:t>ientation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Inductive learning</a:t>
            </a:r>
            <a:r>
              <a:rPr lang="en"/>
              <a:t>,</a:t>
            </a:r>
            <a:r>
              <a:rPr lang="en"/>
              <a:t> also known as discovery learning, is a process where the learner discovers rules by observing examples.</a:t>
            </a:r>
            <a:endParaRPr/>
          </a:p>
          <a:p>
            <a:pPr indent="0" lvl="0" marL="0" rtl="0" algn="l">
              <a:lnSpc>
                <a:spcPct val="100000"/>
              </a:lnSpc>
              <a:spcBef>
                <a:spcPts val="0"/>
              </a:spcBef>
              <a:spcAft>
                <a:spcPts val="0"/>
              </a:spcAft>
              <a:buSzPts val="1100"/>
              <a:buNone/>
            </a:pPr>
            <a:r>
              <a:rPr lang="en"/>
              <a:t>Deductive learning, where students are given rules that they then need to apply.</a:t>
            </a:r>
            <a:endParaRPr/>
          </a:p>
          <a:p>
            <a:pPr indent="0" lvl="0" marL="0" rtl="0" algn="l">
              <a:lnSpc>
                <a:spcPct val="100000"/>
              </a:lnSpc>
              <a:spcBef>
                <a:spcPts val="0"/>
              </a:spcBef>
              <a:spcAft>
                <a:spcPts val="0"/>
              </a:spcAft>
              <a:buSzPts val="1100"/>
              <a:buNone/>
            </a:pPr>
            <a:r>
              <a:rPr lang="en">
                <a:solidFill>
                  <a:schemeClr val="dk1"/>
                </a:solidFill>
              </a:rPr>
              <a:t>Inductive: </a:t>
            </a:r>
            <a:r>
              <a:rPr lang="en"/>
              <a:t>Specific examples =&gt; general rule</a:t>
            </a:r>
            <a:endParaRPr/>
          </a:p>
          <a:p>
            <a:pPr indent="0" lvl="0" marL="0" rtl="0" algn="l">
              <a:spcBef>
                <a:spcPts val="0"/>
              </a:spcBef>
              <a:spcAft>
                <a:spcPts val="0"/>
              </a:spcAft>
              <a:buClr>
                <a:schemeClr val="dk1"/>
              </a:buClr>
              <a:buSzPts val="1100"/>
              <a:buFont typeface="Arial"/>
              <a:buNone/>
            </a:pPr>
            <a:r>
              <a:rPr lang="en">
                <a:solidFill>
                  <a:schemeClr val="dk1"/>
                </a:solidFill>
              </a:rPr>
              <a:t>Deductive: General rule =&gt; Specific examples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Inductive Transfer: sẽ tìm kiếm trên 1 không gian hẹp hơn và tốc độ sẽ nhanh hơn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ConvNet as fixed feature extractor: Here, we will freeze the weights for all of the network except that of the final fully connected layer. This last fully connected layer is replaced with a new one with random weights and only this layer is trained.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Finetuning the convnet: Instead of random initializaion, we initialize the network with a pretrained network, like the one that is trained on imagenet 1000 dataset. Rest of the training looks as usual.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Sử dụng phép convolution với kernel, ta extract được các đặc trưng trên bức ảnh</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L</a:t>
            </a:r>
            <a:r>
              <a:rPr b="1" lang="en"/>
              <a:t>ợi ích:</a:t>
            </a:r>
            <a:endParaRPr b="1"/>
          </a:p>
          <a:p>
            <a:pPr indent="0" lvl="0" marL="0" rtl="0" algn="l">
              <a:lnSpc>
                <a:spcPct val="100000"/>
              </a:lnSpc>
              <a:spcBef>
                <a:spcPts val="0"/>
              </a:spcBef>
              <a:spcAft>
                <a:spcPts val="0"/>
              </a:spcAft>
              <a:buSzPts val="1100"/>
              <a:buNone/>
            </a:pPr>
            <a:r>
              <a:rPr lang="en"/>
              <a:t>-Lấy lợi thế từ mô hình đã học trước đó, ứng dụng feature này cho task mới</a:t>
            </a:r>
            <a:endParaRPr/>
          </a:p>
          <a:p>
            <a:pPr indent="0" lvl="0" marL="0" rtl="0" algn="l">
              <a:lnSpc>
                <a:spcPct val="100000"/>
              </a:lnSpc>
              <a:spcBef>
                <a:spcPts val="0"/>
              </a:spcBef>
              <a:spcAft>
                <a:spcPts val="0"/>
              </a:spcAft>
              <a:buSzPts val="1100"/>
              <a:buNone/>
            </a:pPr>
            <a:r>
              <a:rPr lang="en"/>
              <a:t>-Tăng tốc độ training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When how to finetune</a:t>
            </a:r>
            <a:endParaRPr b="1"/>
          </a:p>
          <a:p>
            <a:pPr indent="0" lvl="0" marL="0" rtl="0" algn="l">
              <a:lnSpc>
                <a:spcPct val="100000"/>
              </a:lnSpc>
              <a:spcBef>
                <a:spcPts val="0"/>
              </a:spcBef>
              <a:spcAft>
                <a:spcPts val="0"/>
              </a:spcAft>
              <a:buSzPts val="1100"/>
              <a:buNone/>
            </a:pPr>
            <a:r>
              <a:rPr lang="en"/>
              <a:t>Size of the new data?</a:t>
            </a:r>
            <a:endParaRPr/>
          </a:p>
          <a:p>
            <a:pPr indent="0" lvl="0" marL="0" rtl="0" algn="l">
              <a:lnSpc>
                <a:spcPct val="100000"/>
              </a:lnSpc>
              <a:spcBef>
                <a:spcPts val="0"/>
              </a:spcBef>
              <a:spcAft>
                <a:spcPts val="0"/>
              </a:spcAft>
              <a:buSzPts val="1100"/>
              <a:buNone/>
            </a:pPr>
            <a:r>
              <a:rPr lang="en"/>
              <a:t>Similarity to original dataset?</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New dataset is small and similar to original dataset:</a:t>
            </a:r>
            <a:endParaRPr/>
          </a:p>
          <a:p>
            <a:pPr indent="-298450" lvl="1" marL="914400" rtl="0" algn="l">
              <a:lnSpc>
                <a:spcPct val="100000"/>
              </a:lnSpc>
              <a:spcBef>
                <a:spcPts val="0"/>
              </a:spcBef>
              <a:spcAft>
                <a:spcPts val="0"/>
              </a:spcAft>
              <a:buSzPts val="1100"/>
              <a:buChar char="○"/>
            </a:pPr>
            <a:r>
              <a:rPr lang="en"/>
              <a:t>Not a good idea to fine-tune the ConvNet due to overfitting concerns</a:t>
            </a:r>
            <a:endParaRPr/>
          </a:p>
          <a:p>
            <a:pPr indent="-298450" lvl="1" marL="914400" rtl="0" algn="l">
              <a:lnSpc>
                <a:spcPct val="100000"/>
              </a:lnSpc>
              <a:spcBef>
                <a:spcPts val="0"/>
              </a:spcBef>
              <a:spcAft>
                <a:spcPts val="0"/>
              </a:spcAft>
              <a:buSzPts val="1100"/>
              <a:buChar char="○"/>
            </a:pPr>
            <a:r>
              <a:rPr lang="en"/>
              <a:t>Best idea: train a linear classifier on the CNN codes</a:t>
            </a:r>
            <a:endParaRPr/>
          </a:p>
          <a:p>
            <a:pPr indent="-298450" lvl="0" marL="457200" rtl="0" algn="l">
              <a:spcBef>
                <a:spcPts val="0"/>
              </a:spcBef>
              <a:spcAft>
                <a:spcPts val="0"/>
              </a:spcAft>
              <a:buClr>
                <a:schemeClr val="dk1"/>
              </a:buClr>
              <a:buSzPts val="1100"/>
              <a:buChar char="●"/>
            </a:pPr>
            <a:r>
              <a:rPr lang="en">
                <a:solidFill>
                  <a:schemeClr val="dk1"/>
                </a:solidFill>
              </a:rPr>
              <a:t>New dataset is large and similar to original dataset: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Fine-tune through the full network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New dataset is small and different from original dataset: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Not the best idea to just train the classifier form the top of the network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Train the classifier from activations somewhere earlier in the network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New dataset is large and different from original dataset: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Train a ConvNet from scratch (with random initialization)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Initialize with weights from a pre-trained model and fine-tune through the entire network</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first convolutional layers will learn filters for finding lines, dots, curves</a:t>
            </a:r>
            <a:endParaRPr/>
          </a:p>
          <a:p>
            <a:pPr indent="0" lvl="0" marL="0" rtl="0" algn="l">
              <a:lnSpc>
                <a:spcPct val="100000"/>
              </a:lnSpc>
              <a:spcBef>
                <a:spcPts val="0"/>
              </a:spcBef>
              <a:spcAft>
                <a:spcPts val="0"/>
              </a:spcAft>
              <a:buSzPts val="1100"/>
              <a:buNone/>
            </a:pPr>
            <a:r>
              <a:rPr lang="en"/>
              <a:t>the later layers will learn to recognize common objects and shapes: chân, đầu, … =&gt; để định danh vật thể</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ImageNet là 1 cơ sở dữ liệu ảnh khổng lồ được tổ chức theo cấu trúc wordnet.</a:t>
            </a:r>
            <a:endParaRPr/>
          </a:p>
          <a:p>
            <a:pPr indent="0" lvl="0" marL="0" rtl="0" algn="l">
              <a:lnSpc>
                <a:spcPct val="100000"/>
              </a:lnSpc>
              <a:spcBef>
                <a:spcPts val="0"/>
              </a:spcBef>
              <a:spcAft>
                <a:spcPts val="0"/>
              </a:spcAft>
              <a:buSzPts val="1100"/>
              <a:buNone/>
            </a:pPr>
            <a:r>
              <a:rPr lang="en"/>
              <a:t>ILSVRC: là dùng để đánh giá thuật toán cho object detection and image classification</a:t>
            </a:r>
            <a:endParaRPr/>
          </a:p>
          <a:p>
            <a:pPr indent="0" lvl="0" marL="0" rtl="0" algn="l">
              <a:lnSpc>
                <a:spcPct val="100000"/>
              </a:lnSpc>
              <a:spcBef>
                <a:spcPts val="0"/>
              </a:spcBef>
              <a:spcAft>
                <a:spcPts val="0"/>
              </a:spcAft>
              <a:buSzPts val="1100"/>
              <a:buNone/>
            </a:pPr>
            <a:r>
              <a:rPr lang="en"/>
              <a:t>Đánh giá dựa trên top-5 error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LeNet architecture was first introduced by LeCun et al. in their 1998 paper</a:t>
            </a:r>
            <a:endParaRPr/>
          </a:p>
          <a:p>
            <a:pPr indent="0" lvl="0" marL="0" rtl="0" algn="l">
              <a:lnSpc>
                <a:spcPct val="100000"/>
              </a:lnSpc>
              <a:spcBef>
                <a:spcPts val="0"/>
              </a:spcBef>
              <a:spcAft>
                <a:spcPts val="0"/>
              </a:spcAft>
              <a:buClr>
                <a:schemeClr val="dk1"/>
              </a:buClr>
              <a:buSzPts val="1100"/>
              <a:buFont typeface="Arial"/>
              <a:buNone/>
            </a:pPr>
            <a:r>
              <a:rPr lang="en"/>
              <a:t>First Layer:</a:t>
            </a:r>
            <a:endParaRPr/>
          </a:p>
          <a:p>
            <a:pPr indent="0" lvl="0" marL="0" rtl="0" algn="l">
              <a:lnSpc>
                <a:spcPct val="100000"/>
              </a:lnSpc>
              <a:spcBef>
                <a:spcPts val="0"/>
              </a:spcBef>
              <a:spcAft>
                <a:spcPts val="0"/>
              </a:spcAft>
              <a:buSzPts val="1100"/>
              <a:buNone/>
            </a:pPr>
            <a:r>
              <a:rPr lang="en"/>
              <a:t>The input for LeNet-5 is a 32×32 grayscale image which passes through the first convolutional layer with 6 feature maps or filters having size 5×5 and a stride of one. </a:t>
            </a:r>
            <a:endParaRPr/>
          </a:p>
          <a:p>
            <a:pPr indent="0" lvl="0" marL="0" rtl="0" algn="l">
              <a:lnSpc>
                <a:spcPct val="100000"/>
              </a:lnSpc>
              <a:spcBef>
                <a:spcPts val="0"/>
              </a:spcBef>
              <a:spcAft>
                <a:spcPts val="0"/>
              </a:spcAft>
              <a:buSzPts val="1100"/>
              <a:buNone/>
            </a:pPr>
            <a:r>
              <a:rPr lang="en"/>
              <a:t>The image dimensions changes from 32x32x1 to 28x28x6.</a:t>
            </a:r>
            <a:endParaRPr/>
          </a:p>
          <a:p>
            <a:pPr indent="0" lvl="0" marL="0" rtl="0" algn="l">
              <a:lnSpc>
                <a:spcPct val="100000"/>
              </a:lnSpc>
              <a:spcBef>
                <a:spcPts val="0"/>
              </a:spcBef>
              <a:spcAft>
                <a:spcPts val="0"/>
              </a:spcAft>
              <a:buSzPts val="1100"/>
              <a:buNone/>
            </a:pPr>
            <a:r>
              <a:rPr lang="en"/>
              <a:t>Softmax layer, output = 10 (10 digits). </a:t>
            </a:r>
            <a:endParaRPr/>
          </a:p>
          <a:p>
            <a:pPr indent="0" lvl="0" marL="0" rtl="0" algn="l">
              <a:lnSpc>
                <a:spcPct val="100000"/>
              </a:lnSpc>
              <a:spcBef>
                <a:spcPts val="0"/>
              </a:spcBef>
              <a:spcAft>
                <a:spcPts val="0"/>
              </a:spcAft>
              <a:buClr>
                <a:schemeClr val="dk1"/>
              </a:buClr>
              <a:buSzPts val="1100"/>
              <a:buFont typeface="Arial"/>
              <a:buNone/>
            </a:pPr>
            <a:r>
              <a:rPr lang="en"/>
              <a:t>Nhược điểm của LeNet là mạng còn rất đơn giản và sử dụng sigmoid (or tanh) ở mỗi convolution layer mạng tính toán rất chậm.</a:t>
            </a:r>
            <a:endParaRPr/>
          </a:p>
          <a:p>
            <a:pPr indent="0" lvl="0" marL="0" rtl="0" algn="l">
              <a:lnSpc>
                <a:spcPct val="100000"/>
              </a:lnSpc>
              <a:spcBef>
                <a:spcPts val="0"/>
              </a:spcBef>
              <a:spcAft>
                <a:spcPts val="0"/>
              </a:spcAft>
              <a:buClr>
                <a:schemeClr val="dk1"/>
              </a:buClr>
              <a:buSzPts val="1100"/>
              <a:buFont typeface="Arial"/>
              <a:buNone/>
            </a:pPr>
            <a:r>
              <a:rPr lang="en"/>
              <a:t>Softmax Cross-entropy loss function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r>
              <a:rPr lang="en"/>
              <a:t>The network had a very similar architecture as LeNet by Yann LeCun et al but was deeper, with more filters per layer, and with stacked convolutional layers.</a:t>
            </a:r>
            <a:endParaRPr/>
          </a:p>
          <a:p>
            <a:pPr indent="0" lvl="0" marL="0" rtl="0" algn="l">
              <a:lnSpc>
                <a:spcPct val="100000"/>
              </a:lnSpc>
              <a:spcBef>
                <a:spcPts val="0"/>
              </a:spcBef>
              <a:spcAft>
                <a:spcPts val="0"/>
              </a:spcAft>
              <a:buSzPts val="1100"/>
              <a:buNone/>
            </a:pPr>
            <a:r>
              <a:rPr lang="en"/>
              <a:t>- AlexNet was designed by the SuperVision group, consisting of Alex Krizhevsky, Geoffrey Hinton, and Ilya Sutskever.</a:t>
            </a:r>
            <a:endParaRPr/>
          </a:p>
          <a:p>
            <a:pPr indent="0" lvl="0" marL="0" rtl="0" algn="l">
              <a:lnSpc>
                <a:spcPct val="100000"/>
              </a:lnSpc>
              <a:spcBef>
                <a:spcPts val="0"/>
              </a:spcBef>
              <a:spcAft>
                <a:spcPts val="0"/>
              </a:spcAft>
              <a:buSzPts val="1100"/>
              <a:buNone/>
            </a:pPr>
            <a:r>
              <a:rPr lang="en"/>
              <a:t>- Công thức: cho anh NxN với fxf:</a:t>
            </a:r>
            <a:endParaRPr/>
          </a:p>
          <a:p>
            <a:pPr indent="0" lvl="0" marL="0" rtl="0" algn="l">
              <a:lnSpc>
                <a:spcPct val="100000"/>
              </a:lnSpc>
              <a:spcBef>
                <a:spcPts val="0"/>
              </a:spcBef>
              <a:spcAft>
                <a:spcPts val="0"/>
              </a:spcAft>
              <a:buSzPts val="1100"/>
              <a:buNone/>
            </a:pPr>
            <a:r>
              <a:rPr lang="en"/>
              <a:t>((n-f+2p)/s)+1  trong đó p: padding, s: stride</a:t>
            </a:r>
            <a:endParaRPr/>
          </a:p>
          <a:p>
            <a:pPr indent="0" lvl="0" marL="0" rtl="0" algn="l">
              <a:lnSpc>
                <a:spcPct val="100000"/>
              </a:lnSpc>
              <a:spcBef>
                <a:spcPts val="0"/>
              </a:spcBef>
              <a:spcAft>
                <a:spcPts val="0"/>
              </a:spcAft>
              <a:buSzPts val="1100"/>
              <a:buNone/>
            </a:pPr>
            <a:r>
              <a:rPr lang="en"/>
              <a:t>- </a:t>
            </a:r>
            <a:r>
              <a:rPr lang="en"/>
              <a:t>It consisted 11x11, 5x5,3x3, convolutions, max pooling, dropout, data augmentation, ReLU activations, SGD with momentum. It attached ReLU activations after every convolutional and fully-connected layer.</a:t>
            </a:r>
            <a:endParaRPr/>
          </a:p>
          <a:p>
            <a:pPr indent="0" lvl="0" marL="0" rtl="0" algn="l">
              <a:lnSpc>
                <a:spcPct val="100000"/>
              </a:lnSpc>
              <a:spcBef>
                <a:spcPts val="0"/>
              </a:spcBef>
              <a:spcAft>
                <a:spcPts val="0"/>
              </a:spcAft>
              <a:buSzPts val="1100"/>
              <a:buNone/>
            </a:pPr>
            <a:r>
              <a:rPr lang="en"/>
              <a:t>- AlexNet significantly outperformed all the prior competitors and won the challenge by reducing the top-5 error from 25.8 to 16.5%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202729"/>
                </a:solidFill>
              </a:rPr>
              <a:t>[224x224x3] INPUT</a:t>
            </a:r>
            <a:endParaRPr sz="1200">
              <a:solidFill>
                <a:srgbClr val="202729"/>
              </a:solidFill>
            </a:endParaRPr>
          </a:p>
          <a:p>
            <a:pPr indent="0" lvl="0" marL="0" rtl="0" algn="l">
              <a:lnSpc>
                <a:spcPct val="115000"/>
              </a:lnSpc>
              <a:spcBef>
                <a:spcPts val="0"/>
              </a:spcBef>
              <a:spcAft>
                <a:spcPts val="0"/>
              </a:spcAft>
              <a:buClr>
                <a:srgbClr val="202729"/>
              </a:buClr>
              <a:buSzPts val="1100"/>
              <a:buFont typeface="Arial"/>
              <a:buNone/>
            </a:pPr>
            <a:r>
              <a:rPr lang="en" sz="1200">
                <a:solidFill>
                  <a:srgbClr val="202729"/>
                </a:solidFill>
              </a:rPr>
              <a:t>[110x110x96] </a:t>
            </a:r>
            <a:r>
              <a:rPr lang="en" sz="1200">
                <a:solidFill>
                  <a:srgbClr val="FF0000"/>
                </a:solidFill>
              </a:rPr>
              <a:t>CONV1</a:t>
            </a:r>
            <a:r>
              <a:rPr lang="en" sz="1200">
                <a:solidFill>
                  <a:srgbClr val="202729"/>
                </a:solidFill>
              </a:rPr>
              <a:t>: 96 7x7 filters at stride 2, pad 0 [55x55x96] </a:t>
            </a:r>
            <a:r>
              <a:rPr lang="en" sz="1200">
                <a:solidFill>
                  <a:srgbClr val="0000FF"/>
                </a:solidFill>
              </a:rPr>
              <a:t>MAX POOL1</a:t>
            </a:r>
            <a:r>
              <a:rPr lang="en" sz="1200">
                <a:solidFill>
                  <a:srgbClr val="202729"/>
                </a:solidFill>
              </a:rPr>
              <a:t>: 3x3 filters at stride 2 [55x55x96] </a:t>
            </a:r>
            <a:r>
              <a:rPr lang="en" sz="1200">
                <a:solidFill>
                  <a:srgbClr val="38761D"/>
                </a:solidFill>
              </a:rPr>
              <a:t>NORM1: </a:t>
            </a:r>
            <a:r>
              <a:rPr lang="en" sz="1200">
                <a:solidFill>
                  <a:srgbClr val="202729"/>
                </a:solidFill>
              </a:rPr>
              <a:t>Normalization layer</a:t>
            </a:r>
            <a:endParaRPr sz="1200">
              <a:solidFill>
                <a:srgbClr val="202729"/>
              </a:solidFill>
            </a:endParaRPr>
          </a:p>
          <a:p>
            <a:pPr indent="0" lvl="0" marL="0" rtl="0" algn="l">
              <a:lnSpc>
                <a:spcPct val="115000"/>
              </a:lnSpc>
              <a:spcBef>
                <a:spcPts val="0"/>
              </a:spcBef>
              <a:spcAft>
                <a:spcPts val="0"/>
              </a:spcAft>
              <a:buClr>
                <a:srgbClr val="202729"/>
              </a:buClr>
              <a:buSzPts val="1100"/>
              <a:buFont typeface="Arial"/>
              <a:buNone/>
            </a:pPr>
            <a:r>
              <a:rPr lang="en" sz="1200">
                <a:solidFill>
                  <a:srgbClr val="202729"/>
                </a:solidFill>
              </a:rPr>
              <a:t>[26x26x256] </a:t>
            </a:r>
            <a:r>
              <a:rPr lang="en" sz="1200">
                <a:solidFill>
                  <a:srgbClr val="FF0000"/>
                </a:solidFill>
              </a:rPr>
              <a:t>CONV2</a:t>
            </a:r>
            <a:r>
              <a:rPr lang="en" sz="1200">
                <a:solidFill>
                  <a:srgbClr val="202729"/>
                </a:solidFill>
              </a:rPr>
              <a:t>: 256 5x5 filters at stride 2, pad 2 [13x13x256] </a:t>
            </a:r>
            <a:r>
              <a:rPr lang="en" sz="1200">
                <a:solidFill>
                  <a:srgbClr val="0000FF"/>
                </a:solidFill>
              </a:rPr>
              <a:t>MAX POOL2: </a:t>
            </a:r>
            <a:r>
              <a:rPr lang="en" sz="1200">
                <a:solidFill>
                  <a:srgbClr val="202729"/>
                </a:solidFill>
              </a:rPr>
              <a:t>3x3 filters at stride 2 [13x13x256] </a:t>
            </a:r>
            <a:r>
              <a:rPr lang="en" sz="1200">
                <a:solidFill>
                  <a:srgbClr val="38761D"/>
                </a:solidFill>
              </a:rPr>
              <a:t>NORM2: </a:t>
            </a:r>
            <a:r>
              <a:rPr lang="en" sz="1200">
                <a:solidFill>
                  <a:srgbClr val="202729"/>
                </a:solidFill>
              </a:rPr>
              <a:t>Normalization layer [13x13x512] </a:t>
            </a:r>
            <a:r>
              <a:rPr lang="en" sz="1200">
                <a:solidFill>
                  <a:srgbClr val="FF0000"/>
                </a:solidFill>
              </a:rPr>
              <a:t>CONV3</a:t>
            </a:r>
            <a:r>
              <a:rPr lang="en" sz="1200">
                <a:solidFill>
                  <a:srgbClr val="202729"/>
                </a:solidFill>
              </a:rPr>
              <a:t>: 512 3x3 filters at stride 1, pad 1 [13x13x1024] </a:t>
            </a:r>
            <a:r>
              <a:rPr lang="en" sz="1200">
                <a:solidFill>
                  <a:srgbClr val="FF0000"/>
                </a:solidFill>
              </a:rPr>
              <a:t>CONV4</a:t>
            </a:r>
            <a:r>
              <a:rPr lang="en" sz="1200">
                <a:solidFill>
                  <a:srgbClr val="202729"/>
                </a:solidFill>
              </a:rPr>
              <a:t>: 1024 3x3 filters at stride 1, pad 1 [13x13x512] </a:t>
            </a:r>
            <a:r>
              <a:rPr lang="en" sz="1200">
                <a:solidFill>
                  <a:srgbClr val="FF0000"/>
                </a:solidFill>
              </a:rPr>
              <a:t>CONV5</a:t>
            </a:r>
            <a:r>
              <a:rPr lang="en" sz="1200">
                <a:solidFill>
                  <a:srgbClr val="202729"/>
                </a:solidFill>
              </a:rPr>
              <a:t>: 512 3x3 filters at stride 1, pad 1 [6x6x512] </a:t>
            </a:r>
            <a:r>
              <a:rPr lang="en" sz="1200">
                <a:solidFill>
                  <a:srgbClr val="0000FF"/>
                </a:solidFill>
              </a:rPr>
              <a:t>MAX POOL3</a:t>
            </a:r>
            <a:r>
              <a:rPr lang="en" sz="1200">
                <a:solidFill>
                  <a:srgbClr val="202729"/>
                </a:solidFill>
              </a:rPr>
              <a:t>: 3x3 filters at stride 2</a:t>
            </a:r>
            <a:endParaRPr sz="1200">
              <a:solidFill>
                <a:srgbClr val="202729"/>
              </a:solidFill>
            </a:endParaRPr>
          </a:p>
          <a:p>
            <a:pPr indent="0" lvl="0" marL="0" rtl="0" algn="l">
              <a:lnSpc>
                <a:spcPct val="115000"/>
              </a:lnSpc>
              <a:spcBef>
                <a:spcPts val="0"/>
              </a:spcBef>
              <a:spcAft>
                <a:spcPts val="0"/>
              </a:spcAft>
              <a:buClr>
                <a:srgbClr val="202729"/>
              </a:buClr>
              <a:buSzPts val="1100"/>
              <a:buFont typeface="Arial"/>
              <a:buNone/>
            </a:pPr>
            <a:r>
              <a:rPr lang="en" sz="1200">
                <a:solidFill>
                  <a:srgbClr val="202729"/>
                </a:solidFill>
              </a:rPr>
              <a:t>[4096] </a:t>
            </a:r>
            <a:r>
              <a:rPr lang="en" sz="1200">
                <a:solidFill>
                  <a:srgbClr val="E69138"/>
                </a:solidFill>
              </a:rPr>
              <a:t>FC6: </a:t>
            </a:r>
            <a:r>
              <a:rPr lang="en" sz="1200">
                <a:solidFill>
                  <a:srgbClr val="202729"/>
                </a:solidFill>
              </a:rPr>
              <a:t>4096 neurons</a:t>
            </a:r>
            <a:endParaRPr sz="1200">
              <a:solidFill>
                <a:srgbClr val="202729"/>
              </a:solidFill>
            </a:endParaRPr>
          </a:p>
          <a:p>
            <a:pPr indent="0" lvl="0" marL="0" rtl="0" algn="l">
              <a:lnSpc>
                <a:spcPct val="115000"/>
              </a:lnSpc>
              <a:spcBef>
                <a:spcPts val="0"/>
              </a:spcBef>
              <a:spcAft>
                <a:spcPts val="0"/>
              </a:spcAft>
              <a:buClr>
                <a:srgbClr val="202729"/>
              </a:buClr>
              <a:buSzPts val="1100"/>
              <a:buFont typeface="Arial"/>
              <a:buNone/>
            </a:pPr>
            <a:r>
              <a:rPr lang="en" sz="1200">
                <a:solidFill>
                  <a:srgbClr val="202729"/>
                </a:solidFill>
              </a:rPr>
              <a:t>[4096] </a:t>
            </a:r>
            <a:r>
              <a:rPr lang="en" sz="1200">
                <a:solidFill>
                  <a:srgbClr val="E69138"/>
                </a:solidFill>
              </a:rPr>
              <a:t>FC7: </a:t>
            </a:r>
            <a:r>
              <a:rPr lang="en" sz="1200">
                <a:solidFill>
                  <a:srgbClr val="202729"/>
                </a:solidFill>
              </a:rPr>
              <a:t>4096 neurons</a:t>
            </a:r>
            <a:endParaRPr sz="1200">
              <a:solidFill>
                <a:srgbClr val="202729"/>
              </a:solidFill>
            </a:endParaRPr>
          </a:p>
          <a:p>
            <a:pPr indent="0" lvl="0" marL="0" rtl="0" algn="l">
              <a:lnSpc>
                <a:spcPct val="115000"/>
              </a:lnSpc>
              <a:spcBef>
                <a:spcPts val="0"/>
              </a:spcBef>
              <a:spcAft>
                <a:spcPts val="0"/>
              </a:spcAft>
              <a:buSzPts val="1100"/>
              <a:buNone/>
            </a:pPr>
            <a:r>
              <a:rPr lang="en" sz="1200">
                <a:solidFill>
                  <a:srgbClr val="202729"/>
                </a:solidFill>
              </a:rPr>
              <a:t>[1000] </a:t>
            </a:r>
            <a:r>
              <a:rPr lang="en" sz="1200">
                <a:solidFill>
                  <a:srgbClr val="E69138"/>
                </a:solidFill>
              </a:rPr>
              <a:t>FC8: </a:t>
            </a:r>
            <a:r>
              <a:rPr lang="en" sz="1200">
                <a:solidFill>
                  <a:srgbClr val="202729"/>
                </a:solidFill>
              </a:rPr>
              <a:t>1000 neurons (class scores)</a:t>
            </a:r>
            <a:endParaRPr sz="1200">
              <a:solidFill>
                <a:srgbClr val="202729"/>
              </a:solidFill>
            </a:endParaRPr>
          </a:p>
          <a:p>
            <a:pPr indent="0" lvl="0" marL="0" rtl="0" algn="l">
              <a:lnSpc>
                <a:spcPct val="115000"/>
              </a:lnSpc>
              <a:spcBef>
                <a:spcPts val="0"/>
              </a:spcBef>
              <a:spcAft>
                <a:spcPts val="0"/>
              </a:spcAft>
              <a:buSzPts val="1100"/>
              <a:buNone/>
            </a:pPr>
            <a:r>
              <a:t/>
            </a:r>
            <a:endParaRPr sz="1200">
              <a:solidFill>
                <a:srgbClr val="202729"/>
              </a:solidFill>
            </a:endParaRPr>
          </a:p>
          <a:p>
            <a:pPr indent="0" lvl="0" marL="0" rtl="0" algn="l">
              <a:lnSpc>
                <a:spcPct val="115000"/>
              </a:lnSpc>
              <a:spcBef>
                <a:spcPts val="0"/>
              </a:spcBef>
              <a:spcAft>
                <a:spcPts val="0"/>
              </a:spcAft>
              <a:buSzPts val="1100"/>
              <a:buNone/>
            </a:pPr>
            <a:r>
              <a:rPr lang="en" sz="1200">
                <a:solidFill>
                  <a:srgbClr val="202729"/>
                </a:solidFill>
              </a:rPr>
              <a:t>ZFNet, based on Zeiler and Fergus, who created this network</a:t>
            </a:r>
            <a:endParaRPr sz="1200">
              <a:solidFill>
                <a:srgbClr val="202729"/>
              </a:solidFill>
            </a:endParaRPr>
          </a:p>
          <a:p>
            <a:pPr indent="0" lvl="0" marL="0" rtl="0" algn="l">
              <a:lnSpc>
                <a:spcPct val="115000"/>
              </a:lnSpc>
              <a:spcBef>
                <a:spcPts val="0"/>
              </a:spcBef>
              <a:spcAft>
                <a:spcPts val="0"/>
              </a:spcAft>
              <a:buSzPts val="1100"/>
              <a:buNone/>
            </a:pPr>
            <a:r>
              <a:t/>
            </a:r>
            <a:endParaRPr sz="1200">
              <a:solidFill>
                <a:srgbClr val="20272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35"/>
          <p:cNvSpPr txBox="1"/>
          <p:nvPr>
            <p:ph type="ctrTitle"/>
          </p:nvPr>
        </p:nvSpPr>
        <p:spPr>
          <a:xfrm>
            <a:off x="311700" y="668125"/>
            <a:ext cx="8520600" cy="237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5"/>
          <p:cNvSpPr txBox="1"/>
          <p:nvPr>
            <p:ph idx="1" type="subTitle"/>
          </p:nvPr>
        </p:nvSpPr>
        <p:spPr>
          <a:xfrm>
            <a:off x="5489400" y="3522225"/>
            <a:ext cx="33429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5"/>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5" name="Google Shape;15;p35"/>
          <p:cNvCxnSpPr>
            <a:stCxn id="16" idx="6"/>
          </p:cNvCxnSpPr>
          <p:nvPr/>
        </p:nvCxnSpPr>
        <p:spPr>
          <a:xfrm>
            <a:off x="1111143" y="3283868"/>
            <a:ext cx="7620000" cy="0"/>
          </a:xfrm>
          <a:prstGeom prst="straightConnector1">
            <a:avLst/>
          </a:prstGeom>
          <a:noFill/>
          <a:ln cap="flat" cmpd="sng" w="38100">
            <a:solidFill>
              <a:srgbClr val="C7D92D"/>
            </a:solidFill>
            <a:prstDash val="solid"/>
            <a:miter lim="800000"/>
            <a:headEnd len="sm" w="sm" type="none"/>
            <a:tailEnd len="sm" w="sm" type="none"/>
          </a:ln>
        </p:spPr>
      </p:cxnSp>
      <p:sp>
        <p:nvSpPr>
          <p:cNvPr id="16" name="Google Shape;16;p35"/>
          <p:cNvSpPr/>
          <p:nvPr/>
        </p:nvSpPr>
        <p:spPr>
          <a:xfrm>
            <a:off x="429843" y="2940968"/>
            <a:ext cx="681300" cy="6858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3" name="Google Shape;53;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4" name="Google Shape;54;p46"/>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47"/>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38"/>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38"/>
          <p:cNvSpPr txBox="1"/>
          <p:nvPr>
            <p:ph idx="1" type="body"/>
          </p:nvPr>
        </p:nvSpPr>
        <p:spPr>
          <a:xfrm>
            <a:off x="311700" y="999725"/>
            <a:ext cx="8618400" cy="3764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6" name="Google Shape;66;p38"/>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7" name="Google Shape;67;p38"/>
          <p:cNvCxnSpPr/>
          <p:nvPr/>
        </p:nvCxnSpPr>
        <p:spPr>
          <a:xfrm>
            <a:off x="0" y="524788"/>
            <a:ext cx="1009200" cy="0"/>
          </a:xfrm>
          <a:prstGeom prst="straightConnector1">
            <a:avLst/>
          </a:prstGeom>
          <a:noFill/>
          <a:ln cap="flat" cmpd="sng" w="38100">
            <a:solidFill>
              <a:srgbClr val="70AD47"/>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48"/>
          <p:cNvSpPr txBox="1"/>
          <p:nvPr>
            <p:ph type="ctrTitle"/>
          </p:nvPr>
        </p:nvSpPr>
        <p:spPr>
          <a:xfrm>
            <a:off x="311700" y="668125"/>
            <a:ext cx="8520600" cy="237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 name="Google Shape;70;p48"/>
          <p:cNvSpPr txBox="1"/>
          <p:nvPr>
            <p:ph idx="1" type="subTitle"/>
          </p:nvPr>
        </p:nvSpPr>
        <p:spPr>
          <a:xfrm>
            <a:off x="5489400" y="3522225"/>
            <a:ext cx="33429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p48"/>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48"/>
          <p:cNvCxnSpPr>
            <a:stCxn id="73" idx="6"/>
          </p:cNvCxnSpPr>
          <p:nvPr/>
        </p:nvCxnSpPr>
        <p:spPr>
          <a:xfrm>
            <a:off x="1111143" y="3283868"/>
            <a:ext cx="7620000" cy="0"/>
          </a:xfrm>
          <a:prstGeom prst="straightConnector1">
            <a:avLst/>
          </a:prstGeom>
          <a:noFill/>
          <a:ln cap="flat" cmpd="sng" w="38100">
            <a:solidFill>
              <a:srgbClr val="C7D92D"/>
            </a:solidFill>
            <a:prstDash val="solid"/>
            <a:miter lim="800000"/>
            <a:headEnd len="sm" w="sm" type="none"/>
            <a:tailEnd len="sm" w="sm" type="none"/>
          </a:ln>
        </p:spPr>
      </p:cxnSp>
      <p:sp>
        <p:nvSpPr>
          <p:cNvPr id="73" name="Google Shape;73;p48"/>
          <p:cNvSpPr/>
          <p:nvPr/>
        </p:nvSpPr>
        <p:spPr>
          <a:xfrm>
            <a:off x="429843" y="2940968"/>
            <a:ext cx="681300" cy="6858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4" name="Shape 74"/>
        <p:cNvGrpSpPr/>
        <p:nvPr/>
      </p:nvGrpSpPr>
      <p:grpSpPr>
        <a:xfrm>
          <a:off x="0" y="0"/>
          <a:ext cx="0" cy="0"/>
          <a:chOff x="0" y="0"/>
          <a:chExt cx="0" cy="0"/>
        </a:xfrm>
      </p:grpSpPr>
      <p:sp>
        <p:nvSpPr>
          <p:cNvPr id="75" name="Google Shape;75;p4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6" name="Google Shape;76;p49"/>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7" name="Shape 77"/>
        <p:cNvGrpSpPr/>
        <p:nvPr/>
      </p:nvGrpSpPr>
      <p:grpSpPr>
        <a:xfrm>
          <a:off x="0" y="0"/>
          <a:ext cx="0" cy="0"/>
          <a:chOff x="0" y="0"/>
          <a:chExt cx="0" cy="0"/>
        </a:xfrm>
      </p:grpSpPr>
      <p:sp>
        <p:nvSpPr>
          <p:cNvPr id="78" name="Google Shape;78;p50"/>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5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0" name="Google Shape;80;p5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1" name="Google Shape;81;p50"/>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50"/>
          <p:cNvCxnSpPr/>
          <p:nvPr/>
        </p:nvCxnSpPr>
        <p:spPr>
          <a:xfrm>
            <a:off x="0" y="524788"/>
            <a:ext cx="1009200" cy="0"/>
          </a:xfrm>
          <a:prstGeom prst="straightConnector1">
            <a:avLst/>
          </a:prstGeom>
          <a:noFill/>
          <a:ln cap="flat" cmpd="sng" w="38100">
            <a:solidFill>
              <a:srgbClr val="70AD47"/>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3" name="Shape 83"/>
        <p:cNvGrpSpPr/>
        <p:nvPr/>
      </p:nvGrpSpPr>
      <p:grpSpPr>
        <a:xfrm>
          <a:off x="0" y="0"/>
          <a:ext cx="0" cy="0"/>
          <a:chOff x="0" y="0"/>
          <a:chExt cx="0" cy="0"/>
        </a:xfrm>
      </p:grpSpPr>
      <p:sp>
        <p:nvSpPr>
          <p:cNvPr id="84" name="Google Shape;84;p51"/>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p51"/>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6" name="Google Shape;86;p51"/>
          <p:cNvCxnSpPr/>
          <p:nvPr/>
        </p:nvCxnSpPr>
        <p:spPr>
          <a:xfrm>
            <a:off x="0" y="524788"/>
            <a:ext cx="1009200" cy="0"/>
          </a:xfrm>
          <a:prstGeom prst="straightConnector1">
            <a:avLst/>
          </a:prstGeom>
          <a:noFill/>
          <a:ln cap="flat" cmpd="sng" w="38100">
            <a:solidFill>
              <a:srgbClr val="70AD47"/>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7" name="Shape 87"/>
        <p:cNvGrpSpPr/>
        <p:nvPr/>
      </p:nvGrpSpPr>
      <p:grpSpPr>
        <a:xfrm>
          <a:off x="0" y="0"/>
          <a:ext cx="0" cy="0"/>
          <a:chOff x="0" y="0"/>
          <a:chExt cx="0" cy="0"/>
        </a:xfrm>
      </p:grpSpPr>
      <p:sp>
        <p:nvSpPr>
          <p:cNvPr id="88" name="Google Shape;88;p5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9" name="Google Shape;89;p5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0" name="Google Shape;90;p52"/>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1" name="Shape 91"/>
        <p:cNvGrpSpPr/>
        <p:nvPr/>
      </p:nvGrpSpPr>
      <p:grpSpPr>
        <a:xfrm>
          <a:off x="0" y="0"/>
          <a:ext cx="0" cy="0"/>
          <a:chOff x="0" y="0"/>
          <a:chExt cx="0" cy="0"/>
        </a:xfrm>
      </p:grpSpPr>
      <p:sp>
        <p:nvSpPr>
          <p:cNvPr id="92" name="Google Shape;92;p5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3" name="Google Shape;93;p53"/>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5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7" name="Google Shape;97;p5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8" name="Google Shape;98;p5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9" name="Google Shape;99;p54"/>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6"/>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6"/>
          <p:cNvSpPr txBox="1"/>
          <p:nvPr>
            <p:ph idx="1" type="body"/>
          </p:nvPr>
        </p:nvSpPr>
        <p:spPr>
          <a:xfrm>
            <a:off x="311700" y="999725"/>
            <a:ext cx="8618400" cy="3764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6"/>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1" name="Google Shape;21;p36"/>
          <p:cNvCxnSpPr/>
          <p:nvPr/>
        </p:nvCxnSpPr>
        <p:spPr>
          <a:xfrm>
            <a:off x="0" y="524788"/>
            <a:ext cx="1009200" cy="0"/>
          </a:xfrm>
          <a:prstGeom prst="straightConnector1">
            <a:avLst/>
          </a:prstGeom>
          <a:noFill/>
          <a:ln cap="flat" cmpd="sng" w="38100">
            <a:solidFill>
              <a:srgbClr val="70AD47"/>
            </a:solidFill>
            <a:prstDash val="solid"/>
            <a:miter lim="8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0" name="Shape 100"/>
        <p:cNvGrpSpPr/>
        <p:nvPr/>
      </p:nvGrpSpPr>
      <p:grpSpPr>
        <a:xfrm>
          <a:off x="0" y="0"/>
          <a:ext cx="0" cy="0"/>
          <a:chOff x="0" y="0"/>
          <a:chExt cx="0" cy="0"/>
        </a:xfrm>
      </p:grpSpPr>
      <p:sp>
        <p:nvSpPr>
          <p:cNvPr id="101" name="Google Shape;101;p5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2" name="Google Shape;102;p55"/>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3" name="Shape 103"/>
        <p:cNvGrpSpPr/>
        <p:nvPr/>
      </p:nvGrpSpPr>
      <p:grpSpPr>
        <a:xfrm>
          <a:off x="0" y="0"/>
          <a:ext cx="0" cy="0"/>
          <a:chOff x="0" y="0"/>
          <a:chExt cx="0" cy="0"/>
        </a:xfrm>
      </p:grpSpPr>
      <p:sp>
        <p:nvSpPr>
          <p:cNvPr id="104" name="Google Shape;104;p5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5" name="Google Shape;105;p5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6" name="Google Shape;106;p56"/>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7" name="Shape 107"/>
        <p:cNvGrpSpPr/>
        <p:nvPr/>
      </p:nvGrpSpPr>
      <p:grpSpPr>
        <a:xfrm>
          <a:off x="0" y="0"/>
          <a:ext cx="0" cy="0"/>
          <a:chOff x="0" y="0"/>
          <a:chExt cx="0" cy="0"/>
        </a:xfrm>
      </p:grpSpPr>
      <p:sp>
        <p:nvSpPr>
          <p:cNvPr id="108" name="Google Shape;108;p57"/>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 name="Shape 22"/>
        <p:cNvGrpSpPr/>
        <p:nvPr/>
      </p:nvGrpSpPr>
      <p:grpSpPr>
        <a:xfrm>
          <a:off x="0" y="0"/>
          <a:ext cx="0" cy="0"/>
          <a:chOff x="0" y="0"/>
          <a:chExt cx="0" cy="0"/>
        </a:xfrm>
      </p:grpSpPr>
      <p:sp>
        <p:nvSpPr>
          <p:cNvPr id="23" name="Google Shape;23;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9"/>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40"/>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40"/>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40"/>
          <p:cNvCxnSpPr/>
          <p:nvPr/>
        </p:nvCxnSpPr>
        <p:spPr>
          <a:xfrm>
            <a:off x="0" y="524788"/>
            <a:ext cx="1009200" cy="0"/>
          </a:xfrm>
          <a:prstGeom prst="straightConnector1">
            <a:avLst/>
          </a:prstGeom>
          <a:noFill/>
          <a:ln cap="flat" cmpd="sng" w="38100">
            <a:solidFill>
              <a:srgbClr val="70AD47"/>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41"/>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41"/>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4" name="Google Shape;34;p41"/>
          <p:cNvCxnSpPr/>
          <p:nvPr/>
        </p:nvCxnSpPr>
        <p:spPr>
          <a:xfrm>
            <a:off x="0" y="524788"/>
            <a:ext cx="1009200" cy="0"/>
          </a:xfrm>
          <a:prstGeom prst="straightConnector1">
            <a:avLst/>
          </a:prstGeom>
          <a:noFill/>
          <a:ln cap="flat" cmpd="sng" w="38100">
            <a:solidFill>
              <a:srgbClr val="70AD47"/>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Google Shape;36;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42"/>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p43"/>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 name="Google Shape;45;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 name="Google Shape;47;p44"/>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0" name="Google Shape;50;p45"/>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9pPr>
          </a:lstStyle>
          <a:p/>
        </p:txBody>
      </p:sp>
      <p:sp>
        <p:nvSpPr>
          <p:cNvPr id="7" name="Google Shape;7;p34"/>
          <p:cNvSpPr txBox="1"/>
          <p:nvPr>
            <p:ph idx="1" type="body"/>
          </p:nvPr>
        </p:nvSpPr>
        <p:spPr>
          <a:xfrm>
            <a:off x="311700" y="999725"/>
            <a:ext cx="8618400" cy="3764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 name="Google Shape;8;p34"/>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34"/>
          <p:cNvPicPr preferRelativeResize="0"/>
          <p:nvPr/>
        </p:nvPicPr>
        <p:blipFill rotWithShape="1">
          <a:blip r:embed="rId1">
            <a:alphaModFix/>
          </a:blip>
          <a:srcRect b="16413" l="21487" r="18524" t="15133"/>
          <a:stretch/>
        </p:blipFill>
        <p:spPr>
          <a:xfrm>
            <a:off x="8362407" y="0"/>
            <a:ext cx="768793" cy="877251"/>
          </a:xfrm>
          <a:prstGeom prst="rect">
            <a:avLst/>
          </a:prstGeom>
          <a:noFill/>
          <a:ln>
            <a:noFill/>
          </a:ln>
        </p:spPr>
      </p:pic>
      <p:sp>
        <p:nvSpPr>
          <p:cNvPr id="10" name="Google Shape;10;p34"/>
          <p:cNvSpPr txBox="1"/>
          <p:nvPr/>
        </p:nvSpPr>
        <p:spPr>
          <a:xfrm>
            <a:off x="3028950" y="4778401"/>
            <a:ext cx="30861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888888"/>
                </a:solidFill>
                <a:latin typeface="Calibri"/>
                <a:ea typeface="Calibri"/>
                <a:cs typeface="Calibri"/>
                <a:sym typeface="Calibri"/>
              </a:rPr>
              <a:t>VietAI ML Foundation Class 4 - Lecture 10</a:t>
            </a:r>
            <a:endParaRPr b="0" i="0" sz="1200" u="none" cap="none" strike="noStrike">
              <a:solidFill>
                <a:srgbClr val="888888"/>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7" name="Shape 57"/>
        <p:cNvGrpSpPr/>
        <p:nvPr/>
      </p:nvGrpSpPr>
      <p:grpSpPr>
        <a:xfrm>
          <a:off x="0" y="0"/>
          <a:ext cx="0" cy="0"/>
          <a:chOff x="0" y="0"/>
          <a:chExt cx="0" cy="0"/>
        </a:xfrm>
      </p:grpSpPr>
      <p:sp>
        <p:nvSpPr>
          <p:cNvPr id="58" name="Google Shape;58;p37"/>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chemeClr val="accent5"/>
              </a:buClr>
              <a:buSzPts val="2800"/>
              <a:buFont typeface="Arial"/>
              <a:buNone/>
              <a:defRPr b="0" i="0" sz="2800" u="none" cap="none" strike="noStrike">
                <a:solidFill>
                  <a:schemeClr val="accent5"/>
                </a:solidFill>
                <a:latin typeface="Arial"/>
                <a:ea typeface="Arial"/>
                <a:cs typeface="Arial"/>
                <a:sym typeface="Arial"/>
              </a:defRPr>
            </a:lvl9pPr>
          </a:lstStyle>
          <a:p/>
        </p:txBody>
      </p:sp>
      <p:sp>
        <p:nvSpPr>
          <p:cNvPr id="59" name="Google Shape;59;p37"/>
          <p:cNvSpPr txBox="1"/>
          <p:nvPr>
            <p:ph idx="1" type="body"/>
          </p:nvPr>
        </p:nvSpPr>
        <p:spPr>
          <a:xfrm>
            <a:off x="311700" y="999725"/>
            <a:ext cx="8618400" cy="3764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37"/>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37"/>
          <p:cNvPicPr preferRelativeResize="0"/>
          <p:nvPr/>
        </p:nvPicPr>
        <p:blipFill rotWithShape="1">
          <a:blip r:embed="rId1">
            <a:alphaModFix/>
          </a:blip>
          <a:srcRect b="16413" l="21487" r="18524" t="15133"/>
          <a:stretch/>
        </p:blipFill>
        <p:spPr>
          <a:xfrm>
            <a:off x="8362407" y="0"/>
            <a:ext cx="768793" cy="877251"/>
          </a:xfrm>
          <a:prstGeom prst="rect">
            <a:avLst/>
          </a:prstGeom>
          <a:noFill/>
          <a:ln>
            <a:noFill/>
          </a:ln>
        </p:spPr>
      </p:pic>
      <p:sp>
        <p:nvSpPr>
          <p:cNvPr id="62" name="Google Shape;62;p37"/>
          <p:cNvSpPr txBox="1"/>
          <p:nvPr/>
        </p:nvSpPr>
        <p:spPr>
          <a:xfrm>
            <a:off x="3028950" y="4778401"/>
            <a:ext cx="30861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888888"/>
                </a:solidFill>
                <a:latin typeface="Calibri"/>
                <a:ea typeface="Calibri"/>
                <a:cs typeface="Calibri"/>
                <a:sym typeface="Calibri"/>
              </a:rPr>
              <a:t>VietAI ML Foundation Class 4 - Lecture 6</a:t>
            </a:r>
            <a:endParaRPr b="0" i="0" sz="1200" u="none" cap="none" strike="noStrike">
              <a:solidFill>
                <a:srgbClr val="888888"/>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19.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6.gif"/><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28.png"/><Relationship Id="rId7" Type="http://schemas.openxmlformats.org/officeDocument/2006/relationships/image" Target="../media/image34.png"/><Relationship Id="rId8"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arxiv.org/pdf/1810.00736.pdf" TargetMode="External"/><Relationship Id="rId4" Type="http://schemas.openxmlformats.org/officeDocument/2006/relationships/hyperlink" Target="https://keras.io/applica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
          <p:cNvSpPr txBox="1"/>
          <p:nvPr>
            <p:ph type="ctrTitle"/>
          </p:nvPr>
        </p:nvSpPr>
        <p:spPr>
          <a:xfrm>
            <a:off x="311700" y="668125"/>
            <a:ext cx="8520600" cy="237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a:t>Convolutional</a:t>
            </a:r>
            <a:endParaRPr b="1"/>
          </a:p>
          <a:p>
            <a:pPr indent="0" lvl="0" marL="0" rtl="0" algn="ctr">
              <a:lnSpc>
                <a:spcPct val="100000"/>
              </a:lnSpc>
              <a:spcBef>
                <a:spcPts val="0"/>
              </a:spcBef>
              <a:spcAft>
                <a:spcPts val="0"/>
              </a:spcAft>
              <a:buSzPts val="5200"/>
              <a:buNone/>
            </a:pPr>
            <a:r>
              <a:rPr b="1" lang="en"/>
              <a:t>Neural Networks (cont.)</a:t>
            </a:r>
            <a:endParaRPr b="1"/>
          </a:p>
        </p:txBody>
      </p:sp>
      <p:sp>
        <p:nvSpPr>
          <p:cNvPr id="114" name="Google Shape;114;p1"/>
          <p:cNvSpPr txBox="1"/>
          <p:nvPr>
            <p:ph idx="1" type="subTitle"/>
          </p:nvPr>
        </p:nvSpPr>
        <p:spPr>
          <a:xfrm>
            <a:off x="5108100" y="3522225"/>
            <a:ext cx="3724200" cy="59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VietAI Teaching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0"/>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VGGNet – ILSVRC 2014 </a:t>
            </a:r>
            <a:endParaRPr b="1"/>
          </a:p>
          <a:p>
            <a:pPr indent="0" lvl="0" marL="0" rtl="0" algn="l">
              <a:lnSpc>
                <a:spcPct val="100000"/>
              </a:lnSpc>
              <a:spcBef>
                <a:spcPts val="0"/>
              </a:spcBef>
              <a:spcAft>
                <a:spcPts val="0"/>
              </a:spcAft>
              <a:buClr>
                <a:schemeClr val="dk1"/>
              </a:buClr>
              <a:buSzPts val="1100"/>
              <a:buFont typeface="Arial"/>
              <a:buNone/>
            </a:pPr>
            <a:r>
              <a:rPr b="1" lang="en"/>
              <a:t>1st Runner Up</a:t>
            </a:r>
            <a:endParaRPr/>
          </a:p>
        </p:txBody>
      </p:sp>
      <p:sp>
        <p:nvSpPr>
          <p:cNvPr id="214" name="Google Shape;214;p10"/>
          <p:cNvSpPr txBox="1"/>
          <p:nvPr>
            <p:ph idx="1" type="body"/>
          </p:nvPr>
        </p:nvSpPr>
        <p:spPr>
          <a:xfrm>
            <a:off x="311700" y="1285875"/>
            <a:ext cx="5548500" cy="347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Đặc trưng:</a:t>
            </a:r>
            <a:endParaRPr/>
          </a:p>
          <a:p>
            <a:pPr indent="-342900" lvl="0" marL="457200" rtl="0" algn="l">
              <a:lnSpc>
                <a:spcPct val="115000"/>
              </a:lnSpc>
              <a:spcBef>
                <a:spcPts val="1600"/>
              </a:spcBef>
              <a:spcAft>
                <a:spcPts val="0"/>
              </a:spcAft>
              <a:buSzPts val="1800"/>
              <a:buChar char="●"/>
            </a:pPr>
            <a:r>
              <a:rPr lang="en"/>
              <a:t>Sử dụng conv 3x3</a:t>
            </a:r>
            <a:endParaRPr/>
          </a:p>
          <a:p>
            <a:pPr indent="-317500" lvl="1" marL="914400" rtl="0" algn="l">
              <a:lnSpc>
                <a:spcPct val="115000"/>
              </a:lnSpc>
              <a:spcBef>
                <a:spcPts val="0"/>
              </a:spcBef>
              <a:spcAft>
                <a:spcPts val="0"/>
              </a:spcAft>
              <a:buSzPts val="1400"/>
              <a:buChar char="○"/>
            </a:pPr>
            <a:r>
              <a:rPr lang="en"/>
              <a:t>receptive field hiệu quả</a:t>
            </a:r>
            <a:endParaRPr/>
          </a:p>
          <a:p>
            <a:pPr indent="-317500" lvl="1" marL="914400" rtl="0" algn="l">
              <a:lnSpc>
                <a:spcPct val="115000"/>
              </a:lnSpc>
              <a:spcBef>
                <a:spcPts val="0"/>
              </a:spcBef>
              <a:spcAft>
                <a:spcPts val="0"/>
              </a:spcAft>
              <a:buSzPts val="1400"/>
              <a:buChar char="○"/>
            </a:pPr>
            <a:r>
              <a:rPr lang="en"/>
              <a:t>số lượng trọng số ít hơn (3 filter 3x3 với 1 filter 7x7)</a:t>
            </a:r>
            <a:endParaRPr>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Char char="●"/>
            </a:pPr>
            <a:r>
              <a:rPr lang="en"/>
              <a:t>Thiết kế đơn giản - Modularized design</a:t>
            </a:r>
            <a:endParaRPr/>
          </a:p>
          <a:p>
            <a:pPr indent="-342900" lvl="0" marL="457200" rtl="0" algn="l">
              <a:lnSpc>
                <a:spcPct val="115000"/>
              </a:lnSpc>
              <a:spcBef>
                <a:spcPts val="0"/>
              </a:spcBef>
              <a:spcAft>
                <a:spcPts val="0"/>
              </a:spcAft>
              <a:buClr>
                <a:srgbClr val="616161"/>
              </a:buClr>
              <a:buSzPts val="1800"/>
              <a:buFont typeface="Proxima Nova"/>
              <a:buChar char="●"/>
            </a:pPr>
            <a:r>
              <a:rPr lang="en"/>
              <a:t>Dễ dàng “lắp” thêm module: </a:t>
            </a:r>
            <a:br>
              <a:rPr lang="en"/>
            </a:br>
            <a:r>
              <a:rPr lang="en"/>
              <a:t>VGG11 -&gt; VGG13 -&gt; VGG16 -&gt; VGG19</a:t>
            </a:r>
            <a:endParaRPr/>
          </a:p>
          <a:p>
            <a:pPr indent="-342900" lvl="0" marL="457200" rtl="0" algn="l">
              <a:lnSpc>
                <a:spcPct val="115000"/>
              </a:lnSpc>
              <a:spcBef>
                <a:spcPts val="0"/>
              </a:spcBef>
              <a:spcAft>
                <a:spcPts val="0"/>
              </a:spcAft>
              <a:buSzPts val="1800"/>
              <a:buChar char="●"/>
            </a:pPr>
            <a:r>
              <a:rPr lang="en"/>
              <a:t>Số lượng parameters lớn: VGG16 - 138M</a:t>
            </a:r>
            <a:endParaRPr/>
          </a:p>
          <a:p>
            <a:pPr indent="0" lvl="0" marL="0" rtl="0" algn="l">
              <a:lnSpc>
                <a:spcPct val="115000"/>
              </a:lnSpc>
              <a:spcBef>
                <a:spcPts val="1600"/>
              </a:spcBef>
              <a:spcAft>
                <a:spcPts val="1600"/>
              </a:spcAft>
              <a:buSzPts val="1800"/>
              <a:buNone/>
            </a:pPr>
            <a:r>
              <a:t/>
            </a:r>
            <a:endParaRPr/>
          </a:p>
        </p:txBody>
      </p:sp>
      <p:sp>
        <p:nvSpPr>
          <p:cNvPr id="215" name="Google Shape;215;p10"/>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16" name="Google Shape;216;p10"/>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217" name="Google Shape;217;p10"/>
          <p:cNvPicPr preferRelativeResize="0"/>
          <p:nvPr/>
        </p:nvPicPr>
        <p:blipFill rotWithShape="1">
          <a:blip r:embed="rId3">
            <a:alphaModFix/>
          </a:blip>
          <a:srcRect b="0" l="0" r="0" t="0"/>
          <a:stretch/>
        </p:blipFill>
        <p:spPr>
          <a:xfrm>
            <a:off x="5793425" y="108525"/>
            <a:ext cx="1225825" cy="4328324"/>
          </a:xfrm>
          <a:prstGeom prst="rect">
            <a:avLst/>
          </a:prstGeom>
          <a:noFill/>
          <a:ln>
            <a:noFill/>
          </a:ln>
        </p:spPr>
      </p:pic>
      <p:pic>
        <p:nvPicPr>
          <p:cNvPr id="218" name="Google Shape;218;p10"/>
          <p:cNvPicPr preferRelativeResize="0"/>
          <p:nvPr/>
        </p:nvPicPr>
        <p:blipFill rotWithShape="1">
          <a:blip r:embed="rId4">
            <a:alphaModFix/>
          </a:blip>
          <a:srcRect b="0" l="0" r="0" t="0"/>
          <a:stretch/>
        </p:blipFill>
        <p:spPr>
          <a:xfrm>
            <a:off x="7194350" y="888325"/>
            <a:ext cx="1177368" cy="3478201"/>
          </a:xfrm>
          <a:prstGeom prst="rect">
            <a:avLst/>
          </a:prstGeom>
          <a:noFill/>
          <a:ln>
            <a:noFill/>
          </a:ln>
        </p:spPr>
      </p:pic>
      <p:sp>
        <p:nvSpPr>
          <p:cNvPr id="219" name="Google Shape;219;p10"/>
          <p:cNvSpPr txBox="1"/>
          <p:nvPr/>
        </p:nvSpPr>
        <p:spPr>
          <a:xfrm>
            <a:off x="7389725" y="4443750"/>
            <a:ext cx="7866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VGG16</a:t>
            </a:r>
            <a:endParaRPr b="1" i="0" sz="1400" u="none" cap="none" strike="noStrike">
              <a:solidFill>
                <a:srgbClr val="000000"/>
              </a:solidFill>
              <a:latin typeface="Arial"/>
              <a:ea typeface="Arial"/>
              <a:cs typeface="Arial"/>
              <a:sym typeface="Arial"/>
            </a:endParaRPr>
          </a:p>
        </p:txBody>
      </p:sp>
      <p:sp>
        <p:nvSpPr>
          <p:cNvPr id="220" name="Google Shape;220;p10"/>
          <p:cNvSpPr txBox="1"/>
          <p:nvPr/>
        </p:nvSpPr>
        <p:spPr>
          <a:xfrm>
            <a:off x="6013038" y="4436850"/>
            <a:ext cx="7866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VGG19</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11"/>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GoogLeNet - ILSVRC 2014 Winner</a:t>
            </a:r>
            <a:endParaRPr/>
          </a:p>
        </p:txBody>
      </p:sp>
      <p:sp>
        <p:nvSpPr>
          <p:cNvPr id="226" name="Google Shape;226;p11"/>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7" name="Google Shape;227;p11"/>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228" name="Google Shape;228;p11"/>
          <p:cNvSpPr txBox="1"/>
          <p:nvPr/>
        </p:nvSpPr>
        <p:spPr>
          <a:xfrm>
            <a:off x="385525" y="902700"/>
            <a:ext cx="8472300" cy="375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Bottleneck layer</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Giúp giảm số chiều của feature maps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Inception Module - Multiple branches</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Lấy cảm hứng từ Network in Network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Shortcut 1x1</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Batch Normalization</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Global Pooling</a:t>
            </a:r>
            <a:endParaRPr b="0" i="0" sz="1800" u="none" cap="none" strike="noStrike">
              <a:solidFill>
                <a:srgbClr val="000000"/>
              </a:solidFill>
              <a:latin typeface="Arial"/>
              <a:ea typeface="Arial"/>
              <a:cs typeface="Arial"/>
              <a:sym typeface="Arial"/>
            </a:endParaRPr>
          </a:p>
        </p:txBody>
      </p:sp>
      <p:pic>
        <p:nvPicPr>
          <p:cNvPr id="229" name="Google Shape;229;p11"/>
          <p:cNvPicPr preferRelativeResize="0"/>
          <p:nvPr/>
        </p:nvPicPr>
        <p:blipFill rotWithShape="1">
          <a:blip r:embed="rId3">
            <a:alphaModFix/>
          </a:blip>
          <a:srcRect b="0" l="0" r="0" t="0"/>
          <a:stretch/>
        </p:blipFill>
        <p:spPr>
          <a:xfrm>
            <a:off x="3161125" y="2259700"/>
            <a:ext cx="5768575" cy="26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2"/>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GoogLeNet - ILSVRC 2014 Winner</a:t>
            </a:r>
            <a:endParaRPr/>
          </a:p>
        </p:txBody>
      </p:sp>
      <p:sp>
        <p:nvSpPr>
          <p:cNvPr id="235" name="Google Shape;235;p12"/>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6" name="Google Shape;236;p12"/>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237" name="Google Shape;237;p12"/>
          <p:cNvSpPr txBox="1"/>
          <p:nvPr/>
        </p:nvSpPr>
        <p:spPr>
          <a:xfrm>
            <a:off x="385525" y="902700"/>
            <a:ext cx="8472300" cy="375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Bottleneck layer</a:t>
            </a:r>
            <a:endParaRPr b="1"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Giúp giảm số chiều của feature maps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Inception Module - Multiple branches</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Lấy cảm hứng từ Network in Network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Shortcut 1x1</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Batch Normalization</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Global Pooling</a:t>
            </a:r>
            <a:endParaRPr b="0" i="0" sz="1800" u="none" cap="none" strike="noStrike">
              <a:solidFill>
                <a:srgbClr val="000000"/>
              </a:solidFill>
              <a:latin typeface="Arial"/>
              <a:ea typeface="Arial"/>
              <a:cs typeface="Arial"/>
              <a:sym typeface="Arial"/>
            </a:endParaRPr>
          </a:p>
        </p:txBody>
      </p:sp>
      <p:pic>
        <p:nvPicPr>
          <p:cNvPr id="238" name="Google Shape;238;p12"/>
          <p:cNvPicPr preferRelativeResize="0"/>
          <p:nvPr/>
        </p:nvPicPr>
        <p:blipFill rotWithShape="1">
          <a:blip r:embed="rId3">
            <a:alphaModFix/>
          </a:blip>
          <a:srcRect b="0" l="0" r="0" t="0"/>
          <a:stretch/>
        </p:blipFill>
        <p:spPr>
          <a:xfrm>
            <a:off x="4102500" y="2571750"/>
            <a:ext cx="3834000" cy="1480905"/>
          </a:xfrm>
          <a:prstGeom prst="rect">
            <a:avLst/>
          </a:prstGeom>
          <a:noFill/>
          <a:ln>
            <a:noFill/>
          </a:ln>
        </p:spPr>
      </p:pic>
      <p:sp>
        <p:nvSpPr>
          <p:cNvPr id="239" name="Google Shape;239;p12"/>
          <p:cNvSpPr txBox="1"/>
          <p:nvPr/>
        </p:nvSpPr>
        <p:spPr>
          <a:xfrm>
            <a:off x="3664500" y="4052650"/>
            <a:ext cx="4272000" cy="7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4BA173"/>
                </a:solidFill>
                <a:latin typeface="Arial"/>
                <a:ea typeface="Arial"/>
                <a:cs typeface="Arial"/>
                <a:sym typeface="Arial"/>
              </a:rPr>
              <a:t>Không sử dụng bottleneck</a:t>
            </a:r>
            <a:endParaRPr b="1" i="0" sz="1400" u="none" cap="none" strike="noStrike">
              <a:solidFill>
                <a:srgbClr val="4BA173"/>
              </a:solidFill>
              <a:latin typeface="Arial"/>
              <a:ea typeface="Arial"/>
              <a:cs typeface="Arial"/>
              <a:sym typeface="Arial"/>
            </a:endParaRPr>
          </a:p>
          <a:p>
            <a:pPr indent="0" lvl="0" marL="0" marR="0" rtl="0" algn="l">
              <a:lnSpc>
                <a:spcPct val="100000"/>
              </a:lnSpc>
              <a:spcBef>
                <a:spcPts val="500"/>
              </a:spcBef>
              <a:spcAft>
                <a:spcPts val="500"/>
              </a:spcAft>
              <a:buClr>
                <a:srgbClr val="000000"/>
              </a:buClr>
              <a:buSzPts val="1400"/>
              <a:buFont typeface="Arial"/>
              <a:buNone/>
            </a:pPr>
            <a:r>
              <a:rPr b="0" i="0" lang="en" sz="1400" u="none" cap="none" strike="noStrike">
                <a:solidFill>
                  <a:srgbClr val="4BA173"/>
                </a:solidFill>
                <a:latin typeface="Arial"/>
                <a:ea typeface="Arial"/>
                <a:cs typeface="Arial"/>
                <a:sym typeface="Arial"/>
              </a:rPr>
              <a:t>[5x5 conv, 48] 14x14x480x5x5x48 = 112,896,000p</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13"/>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GoogLeNet - ILSVRC 2014 Winner</a:t>
            </a:r>
            <a:endParaRPr/>
          </a:p>
        </p:txBody>
      </p:sp>
      <p:sp>
        <p:nvSpPr>
          <p:cNvPr id="245" name="Google Shape;245;p13"/>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46" name="Google Shape;246;p13"/>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247" name="Google Shape;247;p13"/>
          <p:cNvSpPr txBox="1"/>
          <p:nvPr/>
        </p:nvSpPr>
        <p:spPr>
          <a:xfrm>
            <a:off x="385525" y="902700"/>
            <a:ext cx="8472300" cy="375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Bottleneck layer</a:t>
            </a:r>
            <a:endParaRPr b="1"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Giúp giảm số chiều của feature maps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Inception Module - Multiple branches</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Lấy cảm hứng từ Network in Network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Shortcut 1x1</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Batch Normalization</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Global Pooling</a:t>
            </a:r>
            <a:endParaRPr b="0" i="0" sz="1800" u="none" cap="none" strike="noStrike">
              <a:solidFill>
                <a:srgbClr val="000000"/>
              </a:solidFill>
              <a:latin typeface="Arial"/>
              <a:ea typeface="Arial"/>
              <a:cs typeface="Arial"/>
              <a:sym typeface="Arial"/>
            </a:endParaRPr>
          </a:p>
        </p:txBody>
      </p:sp>
      <p:pic>
        <p:nvPicPr>
          <p:cNvPr id="248" name="Google Shape;248;p13"/>
          <p:cNvPicPr preferRelativeResize="0"/>
          <p:nvPr/>
        </p:nvPicPr>
        <p:blipFill rotWithShape="1">
          <a:blip r:embed="rId3">
            <a:alphaModFix/>
          </a:blip>
          <a:srcRect b="0" l="0" r="0" t="0"/>
          <a:stretch/>
        </p:blipFill>
        <p:spPr>
          <a:xfrm>
            <a:off x="2883764" y="3483174"/>
            <a:ext cx="5711535" cy="1363075"/>
          </a:xfrm>
          <a:prstGeom prst="rect">
            <a:avLst/>
          </a:prstGeom>
          <a:noFill/>
          <a:ln>
            <a:noFill/>
          </a:ln>
        </p:spPr>
      </p:pic>
      <p:sp>
        <p:nvSpPr>
          <p:cNvPr id="249" name="Google Shape;249;p13"/>
          <p:cNvSpPr txBox="1"/>
          <p:nvPr/>
        </p:nvSpPr>
        <p:spPr>
          <a:xfrm>
            <a:off x="4337700" y="2296325"/>
            <a:ext cx="42576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4BA173"/>
                </a:solidFill>
                <a:latin typeface="Arial"/>
                <a:ea typeface="Arial"/>
                <a:cs typeface="Arial"/>
                <a:sym typeface="Arial"/>
              </a:rPr>
              <a:t>Sử dụng bottleneck</a:t>
            </a:r>
            <a:endParaRPr b="1" i="0" sz="1400" u="none" cap="none" strike="noStrike">
              <a:solidFill>
                <a:srgbClr val="4BA173"/>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1400"/>
              <a:buFont typeface="Arial"/>
              <a:buNone/>
            </a:pPr>
            <a:r>
              <a:rPr b="0" i="0" lang="en" sz="1400" u="none" cap="none" strike="noStrike">
                <a:solidFill>
                  <a:srgbClr val="4BA173"/>
                </a:solidFill>
                <a:latin typeface="Arial"/>
                <a:ea typeface="Arial"/>
                <a:cs typeface="Arial"/>
                <a:sym typeface="Arial"/>
              </a:rPr>
              <a:t>[1x1 conv, 16] 14x14x480x1x1x16 = 1,505,280p</a:t>
            </a:r>
            <a:endParaRPr b="0" i="0" sz="1400" u="none" cap="none" strike="noStrike">
              <a:solidFill>
                <a:srgbClr val="4BA173"/>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1400"/>
              <a:buFont typeface="Arial"/>
              <a:buNone/>
            </a:pPr>
            <a:r>
              <a:rPr b="0" i="0" lang="en" sz="1400" u="none" cap="none" strike="noStrike">
                <a:solidFill>
                  <a:srgbClr val="4BA173"/>
                </a:solidFill>
                <a:latin typeface="Arial"/>
                <a:ea typeface="Arial"/>
                <a:cs typeface="Arial"/>
                <a:sym typeface="Arial"/>
              </a:rPr>
              <a:t>[5x5 conv, 48] 14x15x16x5x5x48 = 4,032,000p</a:t>
            </a:r>
            <a:endParaRPr b="0" i="0" sz="1400" u="none" cap="none" strike="noStrike">
              <a:solidFill>
                <a:srgbClr val="4BA173"/>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1400"/>
              <a:buFont typeface="Arial"/>
              <a:buNone/>
            </a:pPr>
            <a:r>
              <a:rPr b="1" i="0" lang="en" sz="1400" u="none" cap="none" strike="noStrike">
                <a:solidFill>
                  <a:srgbClr val="4BA173"/>
                </a:solidFill>
                <a:latin typeface="Arial"/>
                <a:ea typeface="Arial"/>
                <a:cs typeface="Arial"/>
                <a:sym typeface="Arial"/>
              </a:rPr>
              <a:t>Tổng</a:t>
            </a:r>
            <a:r>
              <a:rPr b="0" i="0" lang="en" sz="1400" u="none" cap="none" strike="noStrike">
                <a:solidFill>
                  <a:srgbClr val="4BA173"/>
                </a:solidFill>
                <a:latin typeface="Arial"/>
                <a:ea typeface="Arial"/>
                <a:cs typeface="Arial"/>
                <a:sym typeface="Arial"/>
              </a:rPr>
              <a:t>: 5,537,280p &lt;&lt; 112,896,000p</a:t>
            </a:r>
            <a:endParaRPr b="0" i="0" sz="1400" u="none" cap="none" strike="noStrike">
              <a:solidFill>
                <a:srgbClr val="202729"/>
              </a:solidFill>
              <a:latin typeface="Arial"/>
              <a:ea typeface="Arial"/>
              <a:cs typeface="Arial"/>
              <a:sym typeface="Arial"/>
            </a:endParaRPr>
          </a:p>
          <a:p>
            <a:pPr indent="0" lvl="0" marL="0" marR="0" rtl="0" algn="l">
              <a:lnSpc>
                <a:spcPct val="100000"/>
              </a:lnSpc>
              <a:spcBef>
                <a:spcPts val="500"/>
              </a:spcBef>
              <a:spcAft>
                <a:spcPts val="500"/>
              </a:spcAft>
              <a:buClr>
                <a:srgbClr val="000000"/>
              </a:buClr>
              <a:buSzPts val="1400"/>
              <a:buFont typeface="Arial"/>
              <a:buNone/>
            </a:pPr>
            <a:r>
              <a:t/>
            </a:r>
            <a:endParaRPr b="0" i="0" sz="1400" u="none" cap="none" strike="noStrike">
              <a:solidFill>
                <a:srgbClr val="4BA173"/>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14"/>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GoogLeNet - ILSVRC 2014 Winner</a:t>
            </a:r>
            <a:endParaRPr/>
          </a:p>
        </p:txBody>
      </p:sp>
      <p:sp>
        <p:nvSpPr>
          <p:cNvPr id="255" name="Google Shape;255;p14"/>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56" name="Google Shape;256;p14"/>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257" name="Google Shape;257;p14"/>
          <p:cNvSpPr txBox="1"/>
          <p:nvPr/>
        </p:nvSpPr>
        <p:spPr>
          <a:xfrm>
            <a:off x="385525" y="902700"/>
            <a:ext cx="8472300" cy="375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Bottleneck layer</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Giúp giảm số chiều của feature maps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Inception Module - Multiple branches</a:t>
            </a:r>
            <a:endParaRPr b="1"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Lấy cảm hứng từ Network in Network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Shortcut 1x1</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Batch Normalization</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Global Pooling</a:t>
            </a:r>
            <a:endParaRPr b="0" i="0" sz="1800" u="none" cap="none" strike="noStrike">
              <a:solidFill>
                <a:srgbClr val="000000"/>
              </a:solidFill>
              <a:latin typeface="Arial"/>
              <a:ea typeface="Arial"/>
              <a:cs typeface="Arial"/>
              <a:sym typeface="Arial"/>
            </a:endParaRPr>
          </a:p>
        </p:txBody>
      </p:sp>
      <p:pic>
        <p:nvPicPr>
          <p:cNvPr id="258" name="Google Shape;258;p14"/>
          <p:cNvPicPr preferRelativeResize="0"/>
          <p:nvPr/>
        </p:nvPicPr>
        <p:blipFill rotWithShape="1">
          <a:blip r:embed="rId3">
            <a:alphaModFix/>
          </a:blip>
          <a:srcRect b="0" l="0" r="0" t="0"/>
          <a:stretch/>
        </p:blipFill>
        <p:spPr>
          <a:xfrm>
            <a:off x="4339825" y="2168575"/>
            <a:ext cx="4607725" cy="1873550"/>
          </a:xfrm>
          <a:prstGeom prst="rect">
            <a:avLst/>
          </a:prstGeom>
          <a:noFill/>
          <a:ln>
            <a:noFill/>
          </a:ln>
        </p:spPr>
      </p:pic>
      <p:sp>
        <p:nvSpPr>
          <p:cNvPr id="259" name="Google Shape;259;p14"/>
          <p:cNvSpPr txBox="1"/>
          <p:nvPr/>
        </p:nvSpPr>
        <p:spPr>
          <a:xfrm>
            <a:off x="5004075" y="3908175"/>
            <a:ext cx="3815400" cy="4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rgbClr val="4BA173"/>
                </a:solidFill>
                <a:latin typeface="Arial"/>
                <a:ea typeface="Arial"/>
                <a:cs typeface="Arial"/>
                <a:sym typeface="Arial"/>
              </a:rPr>
              <a:t>Kích cỡ của filter nào là tốt nhất ?</a:t>
            </a:r>
            <a:endParaRPr b="1" i="1" sz="1400" u="none" cap="none" strike="noStrike">
              <a:solidFill>
                <a:srgbClr val="4BA173"/>
              </a:solidFill>
              <a:latin typeface="Arial"/>
              <a:ea typeface="Arial"/>
              <a:cs typeface="Arial"/>
              <a:sym typeface="Arial"/>
            </a:endParaRPr>
          </a:p>
          <a:p>
            <a:pPr indent="0" lvl="0" marL="0" marR="0" rtl="0" algn="l">
              <a:lnSpc>
                <a:spcPct val="100000"/>
              </a:lnSpc>
              <a:spcBef>
                <a:spcPts val="400"/>
              </a:spcBef>
              <a:spcAft>
                <a:spcPts val="400"/>
              </a:spcAft>
              <a:buClr>
                <a:srgbClr val="000000"/>
              </a:buClr>
              <a:buSzPts val="1400"/>
              <a:buFont typeface="Arial"/>
              <a:buNone/>
            </a:pPr>
            <a:r>
              <a:rPr b="0" i="0" lang="en" sz="1400" u="none" cap="none" strike="noStrike">
                <a:solidFill>
                  <a:srgbClr val="4BA173"/>
                </a:solidFill>
                <a:latin typeface="Arial"/>
                <a:ea typeface="Arial"/>
                <a:cs typeface="Arial"/>
                <a:sym typeface="Arial"/>
              </a:rPr>
              <a:t>→ Sử dụng nhiều filters/operators cùng 1 lúc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15"/>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GoogLeNet - ILSVRC 2014 Winner</a:t>
            </a:r>
            <a:endParaRPr/>
          </a:p>
        </p:txBody>
      </p:sp>
      <p:sp>
        <p:nvSpPr>
          <p:cNvPr id="265" name="Google Shape;265;p15"/>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66" name="Google Shape;266;p15"/>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267" name="Google Shape;267;p15"/>
          <p:cNvSpPr txBox="1"/>
          <p:nvPr/>
        </p:nvSpPr>
        <p:spPr>
          <a:xfrm>
            <a:off x="385525" y="902700"/>
            <a:ext cx="8472300" cy="375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Bottleneck layer</a:t>
            </a:r>
            <a:endParaRPr b="1"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Giúp giảm số chiều của feature maps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Inception Module - Multiple branches</a:t>
            </a:r>
            <a:endParaRPr b="1"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Lấy cảm hứng từ Network in Network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Shortcut 1x1</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Batch Normalization</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Global Pooling</a:t>
            </a:r>
            <a:endParaRPr b="0" i="0" sz="1800" u="none" cap="none" strike="noStrike">
              <a:solidFill>
                <a:srgbClr val="000000"/>
              </a:solidFill>
              <a:latin typeface="Arial"/>
              <a:ea typeface="Arial"/>
              <a:cs typeface="Arial"/>
              <a:sym typeface="Arial"/>
            </a:endParaRPr>
          </a:p>
        </p:txBody>
      </p:sp>
      <p:pic>
        <p:nvPicPr>
          <p:cNvPr id="268" name="Google Shape;268;p15"/>
          <p:cNvPicPr preferRelativeResize="0"/>
          <p:nvPr/>
        </p:nvPicPr>
        <p:blipFill rotWithShape="1">
          <a:blip r:embed="rId3">
            <a:alphaModFix/>
          </a:blip>
          <a:srcRect b="0" l="0" r="0" t="5060"/>
          <a:stretch/>
        </p:blipFill>
        <p:spPr>
          <a:xfrm>
            <a:off x="5262300" y="902700"/>
            <a:ext cx="3825800" cy="1865576"/>
          </a:xfrm>
          <a:prstGeom prst="rect">
            <a:avLst/>
          </a:prstGeom>
          <a:noFill/>
          <a:ln>
            <a:noFill/>
          </a:ln>
        </p:spPr>
      </p:pic>
      <p:pic>
        <p:nvPicPr>
          <p:cNvPr id="269" name="Google Shape;269;p15"/>
          <p:cNvPicPr preferRelativeResize="0"/>
          <p:nvPr/>
        </p:nvPicPr>
        <p:blipFill rotWithShape="1">
          <a:blip r:embed="rId4">
            <a:alphaModFix/>
          </a:blip>
          <a:srcRect b="3288" l="0" r="0" t="0"/>
          <a:stretch/>
        </p:blipFill>
        <p:spPr>
          <a:xfrm>
            <a:off x="5585850" y="2673650"/>
            <a:ext cx="3502250" cy="2387250"/>
          </a:xfrm>
          <a:prstGeom prst="rect">
            <a:avLst/>
          </a:prstGeom>
          <a:noFill/>
          <a:ln>
            <a:noFill/>
          </a:ln>
        </p:spPr>
      </p:pic>
      <p:cxnSp>
        <p:nvCxnSpPr>
          <p:cNvPr id="270" name="Google Shape;270;p15"/>
          <p:cNvCxnSpPr/>
          <p:nvPr/>
        </p:nvCxnSpPr>
        <p:spPr>
          <a:xfrm>
            <a:off x="8422100" y="2494638"/>
            <a:ext cx="8400" cy="357600"/>
          </a:xfrm>
          <a:prstGeom prst="straightConnector1">
            <a:avLst/>
          </a:prstGeom>
          <a:noFill/>
          <a:ln cap="flat" cmpd="sng" w="19050">
            <a:solidFill>
              <a:srgbClr val="4BA173"/>
            </a:solidFill>
            <a:prstDash val="solid"/>
            <a:round/>
            <a:headEnd len="sm" w="sm" type="none"/>
            <a:tailEnd len="med" w="med" type="triangle"/>
          </a:ln>
        </p:spPr>
      </p:cxnSp>
      <p:sp>
        <p:nvSpPr>
          <p:cNvPr id="271" name="Google Shape;271;p15"/>
          <p:cNvSpPr txBox="1"/>
          <p:nvPr/>
        </p:nvSpPr>
        <p:spPr>
          <a:xfrm>
            <a:off x="7924400" y="2065975"/>
            <a:ext cx="1136400" cy="31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FF"/>
                </a:solidFill>
                <a:latin typeface="Arial"/>
                <a:ea typeface="Arial"/>
                <a:cs typeface="Arial"/>
                <a:sym typeface="Arial"/>
              </a:rPr>
              <a:t>Tổng: 854M</a:t>
            </a:r>
            <a:endParaRPr b="1" i="0" sz="1200" u="none" cap="none" strike="noStrike">
              <a:solidFill>
                <a:srgbClr val="0000FF"/>
              </a:solidFill>
              <a:latin typeface="Arial"/>
              <a:ea typeface="Arial"/>
              <a:cs typeface="Arial"/>
              <a:sym typeface="Arial"/>
            </a:endParaRPr>
          </a:p>
        </p:txBody>
      </p:sp>
      <p:sp>
        <p:nvSpPr>
          <p:cNvPr id="272" name="Google Shape;272;p15"/>
          <p:cNvSpPr txBox="1"/>
          <p:nvPr/>
        </p:nvSpPr>
        <p:spPr>
          <a:xfrm>
            <a:off x="7937300" y="2969800"/>
            <a:ext cx="1291200" cy="3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FF"/>
                </a:solidFill>
                <a:latin typeface="Arial"/>
                <a:ea typeface="Arial"/>
                <a:cs typeface="Arial"/>
                <a:sym typeface="Arial"/>
              </a:rPr>
              <a:t>Tổng: 271M</a:t>
            </a:r>
            <a:endParaRPr b="1" i="0" sz="1200" u="none" cap="none" strike="noStrike">
              <a:solidFill>
                <a:srgbClr val="0000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6"/>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GoogLeNet - ILSVRC 2014 Winner</a:t>
            </a:r>
            <a:endParaRPr/>
          </a:p>
        </p:txBody>
      </p:sp>
      <p:sp>
        <p:nvSpPr>
          <p:cNvPr id="278" name="Google Shape;278;p16"/>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79" name="Google Shape;279;p16"/>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280" name="Google Shape;280;p16"/>
          <p:cNvSpPr txBox="1"/>
          <p:nvPr/>
        </p:nvSpPr>
        <p:spPr>
          <a:xfrm>
            <a:off x="385525" y="902700"/>
            <a:ext cx="8472300" cy="375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Bottleneck layer</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Giúp giảm số chiều của feature maps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Inception Module - Multiple branches</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Lấy cảm hứng từ Network in Network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Shortcut 1x1</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Batch Normalization</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Global Pooling</a:t>
            </a:r>
            <a:endParaRPr b="0" i="0" sz="1800" u="none" cap="none" strike="noStrike">
              <a:solidFill>
                <a:srgbClr val="000000"/>
              </a:solidFill>
              <a:latin typeface="Arial"/>
              <a:ea typeface="Arial"/>
              <a:cs typeface="Arial"/>
              <a:sym typeface="Arial"/>
            </a:endParaRPr>
          </a:p>
        </p:txBody>
      </p:sp>
      <p:pic>
        <p:nvPicPr>
          <p:cNvPr id="281" name="Google Shape;281;p16"/>
          <p:cNvPicPr preferRelativeResize="0"/>
          <p:nvPr/>
        </p:nvPicPr>
        <p:blipFill rotWithShape="1">
          <a:blip r:embed="rId3">
            <a:alphaModFix/>
          </a:blip>
          <a:srcRect b="2628" l="50000" r="0" t="-2630"/>
          <a:stretch/>
        </p:blipFill>
        <p:spPr>
          <a:xfrm>
            <a:off x="4471000" y="2432767"/>
            <a:ext cx="4388115" cy="2209357"/>
          </a:xfrm>
          <a:prstGeom prst="rect">
            <a:avLst/>
          </a:prstGeom>
          <a:noFill/>
          <a:ln>
            <a:noFill/>
          </a:ln>
        </p:spPr>
      </p:pic>
      <p:pic>
        <p:nvPicPr>
          <p:cNvPr id="282" name="Google Shape;282;p16"/>
          <p:cNvPicPr preferRelativeResize="0"/>
          <p:nvPr/>
        </p:nvPicPr>
        <p:blipFill rotWithShape="1">
          <a:blip r:embed="rId3">
            <a:alphaModFix/>
          </a:blip>
          <a:srcRect b="0" l="-480" r="50479" t="0"/>
          <a:stretch/>
        </p:blipFill>
        <p:spPr>
          <a:xfrm>
            <a:off x="5237186" y="354275"/>
            <a:ext cx="3885865" cy="1956475"/>
          </a:xfrm>
          <a:prstGeom prst="rect">
            <a:avLst/>
          </a:prstGeom>
          <a:noFill/>
          <a:ln>
            <a:noFill/>
          </a:ln>
        </p:spPr>
      </p:pic>
      <p:sp>
        <p:nvSpPr>
          <p:cNvPr id="283" name="Google Shape;283;p16"/>
          <p:cNvSpPr/>
          <p:nvPr/>
        </p:nvSpPr>
        <p:spPr>
          <a:xfrm>
            <a:off x="6340122" y="966826"/>
            <a:ext cx="474300" cy="5970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6"/>
          <p:cNvSpPr/>
          <p:nvPr/>
        </p:nvSpPr>
        <p:spPr>
          <a:xfrm>
            <a:off x="8491194" y="910394"/>
            <a:ext cx="441900" cy="7989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6"/>
          <p:cNvSpPr/>
          <p:nvPr/>
        </p:nvSpPr>
        <p:spPr>
          <a:xfrm>
            <a:off x="8198175" y="2829025"/>
            <a:ext cx="634200" cy="1406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6"/>
          <p:cNvSpPr/>
          <p:nvPr/>
        </p:nvSpPr>
        <p:spPr>
          <a:xfrm>
            <a:off x="6059775" y="3128375"/>
            <a:ext cx="380400" cy="10209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7"/>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GoogLeNet - ILSVRC 2014 Winner</a:t>
            </a:r>
            <a:endParaRPr/>
          </a:p>
        </p:txBody>
      </p:sp>
      <p:sp>
        <p:nvSpPr>
          <p:cNvPr id="292" name="Google Shape;292;p17"/>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93" name="Google Shape;293;p17"/>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294" name="Google Shape;294;p17"/>
          <p:cNvSpPr txBox="1"/>
          <p:nvPr/>
        </p:nvSpPr>
        <p:spPr>
          <a:xfrm>
            <a:off x="385525" y="902700"/>
            <a:ext cx="5323800" cy="375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Bottleneck layer</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Giúp giảm số chiều của feature maps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Inception Module - Multiple branches</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Lấy cảm hứng từ Network in Network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Shortcut 1x1</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Batch Normalization</a:t>
            </a:r>
            <a:endParaRPr b="1"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Áp dụng Normalizing input cho mỗi layer và normalize theo trên cả mini-batch</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Global Pooling</a:t>
            </a:r>
            <a:endParaRPr b="0" i="0" sz="1800" u="none" cap="none" strike="noStrike">
              <a:solidFill>
                <a:srgbClr val="000000"/>
              </a:solidFill>
              <a:latin typeface="Arial"/>
              <a:ea typeface="Arial"/>
              <a:cs typeface="Arial"/>
              <a:sym typeface="Arial"/>
            </a:endParaRPr>
          </a:p>
        </p:txBody>
      </p:sp>
      <p:pic>
        <p:nvPicPr>
          <p:cNvPr id="295" name="Google Shape;295;p17"/>
          <p:cNvPicPr preferRelativeResize="0"/>
          <p:nvPr/>
        </p:nvPicPr>
        <p:blipFill rotWithShape="1">
          <a:blip r:embed="rId3">
            <a:alphaModFix/>
          </a:blip>
          <a:srcRect b="22970" l="0" r="72781" t="0"/>
          <a:stretch/>
        </p:blipFill>
        <p:spPr>
          <a:xfrm>
            <a:off x="6476775" y="987200"/>
            <a:ext cx="2026001" cy="1410800"/>
          </a:xfrm>
          <a:prstGeom prst="rect">
            <a:avLst/>
          </a:prstGeom>
          <a:noFill/>
          <a:ln>
            <a:noFill/>
          </a:ln>
        </p:spPr>
      </p:pic>
      <p:pic>
        <p:nvPicPr>
          <p:cNvPr id="296" name="Google Shape;296;p17"/>
          <p:cNvPicPr preferRelativeResize="0"/>
          <p:nvPr/>
        </p:nvPicPr>
        <p:blipFill rotWithShape="1">
          <a:blip r:embed="rId4">
            <a:alphaModFix/>
          </a:blip>
          <a:srcRect b="0" l="0" r="0" t="0"/>
          <a:stretch/>
        </p:blipFill>
        <p:spPr>
          <a:xfrm>
            <a:off x="5581775" y="2714650"/>
            <a:ext cx="1827750" cy="2034675"/>
          </a:xfrm>
          <a:prstGeom prst="rect">
            <a:avLst/>
          </a:prstGeom>
          <a:noFill/>
          <a:ln>
            <a:noFill/>
          </a:ln>
        </p:spPr>
      </p:pic>
      <p:pic>
        <p:nvPicPr>
          <p:cNvPr id="297" name="Google Shape;297;p17"/>
          <p:cNvPicPr preferRelativeResize="0"/>
          <p:nvPr/>
        </p:nvPicPr>
        <p:blipFill rotWithShape="1">
          <a:blip r:embed="rId5">
            <a:alphaModFix/>
          </a:blip>
          <a:srcRect b="0" l="0" r="0" t="0"/>
          <a:stretch/>
        </p:blipFill>
        <p:spPr>
          <a:xfrm>
            <a:off x="7949700" y="2623138"/>
            <a:ext cx="1027709" cy="2217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8"/>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GoogLeNet - ILSVRC 2014 Winner</a:t>
            </a:r>
            <a:endParaRPr/>
          </a:p>
        </p:txBody>
      </p:sp>
      <p:sp>
        <p:nvSpPr>
          <p:cNvPr id="303" name="Google Shape;303;p18"/>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4" name="Google Shape;304;p18"/>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305" name="Google Shape;305;p18"/>
          <p:cNvSpPr txBox="1"/>
          <p:nvPr/>
        </p:nvSpPr>
        <p:spPr>
          <a:xfrm>
            <a:off x="385525" y="902700"/>
            <a:ext cx="4253400" cy="375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Bottleneck layer</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Giúp giảm số chiều của feature maps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Inception Module - Multiple branches</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Lấy cảm hứng từ Network in Network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Shortcut 1x1</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Batch Normalization</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Global Pooling</a:t>
            </a:r>
            <a:endParaRPr b="0" i="0" sz="1800" u="none" cap="none" strike="noStrike">
              <a:solidFill>
                <a:srgbClr val="000000"/>
              </a:solidFill>
              <a:latin typeface="Arial"/>
              <a:ea typeface="Arial"/>
              <a:cs typeface="Arial"/>
              <a:sym typeface="Arial"/>
            </a:endParaRPr>
          </a:p>
        </p:txBody>
      </p:sp>
      <p:sp>
        <p:nvSpPr>
          <p:cNvPr id="306" name="Google Shape;306;p18"/>
          <p:cNvSpPr txBox="1"/>
          <p:nvPr/>
        </p:nvSpPr>
        <p:spPr>
          <a:xfrm>
            <a:off x="5238425" y="3666213"/>
            <a:ext cx="3645000" cy="7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400"/>
              <a:buFont typeface="Arial"/>
              <a:buNone/>
            </a:pPr>
            <a:r>
              <a:rPr b="0" i="0" lang="en" sz="1400" u="none" cap="none" strike="noStrike">
                <a:solidFill>
                  <a:srgbClr val="434343"/>
                </a:solidFill>
                <a:latin typeface="Arial"/>
                <a:ea typeface="Arial"/>
                <a:cs typeface="Arial"/>
                <a:sym typeface="Arial"/>
              </a:rPr>
              <a:t>BN giúp tăng tốc quá trình training, giúp mạng ít nhạy cảm hơn với tham số khởi đầu và góp phần làm regularization</a:t>
            </a:r>
            <a:endParaRPr b="1" i="0" sz="1400" u="none" cap="none" strike="noStrike">
              <a:solidFill>
                <a:srgbClr val="434343"/>
              </a:solidFill>
              <a:latin typeface="Arial"/>
              <a:ea typeface="Arial"/>
              <a:cs typeface="Arial"/>
              <a:sym typeface="Arial"/>
            </a:endParaRPr>
          </a:p>
        </p:txBody>
      </p:sp>
      <p:pic>
        <p:nvPicPr>
          <p:cNvPr id="307" name="Google Shape;307;p18"/>
          <p:cNvPicPr preferRelativeResize="0"/>
          <p:nvPr/>
        </p:nvPicPr>
        <p:blipFill rotWithShape="1">
          <a:blip r:embed="rId3">
            <a:alphaModFix/>
          </a:blip>
          <a:srcRect b="0" l="0" r="0" t="0"/>
          <a:stretch/>
        </p:blipFill>
        <p:spPr>
          <a:xfrm>
            <a:off x="4639000" y="1136536"/>
            <a:ext cx="4363548" cy="2301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19"/>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GoogLeNet - ILSVRC 2014 Winner</a:t>
            </a:r>
            <a:endParaRPr/>
          </a:p>
        </p:txBody>
      </p:sp>
      <p:sp>
        <p:nvSpPr>
          <p:cNvPr id="313" name="Google Shape;313;p19"/>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4" name="Google Shape;314;p19"/>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315" name="Google Shape;315;p19"/>
          <p:cNvSpPr txBox="1"/>
          <p:nvPr/>
        </p:nvSpPr>
        <p:spPr>
          <a:xfrm>
            <a:off x="385525" y="902700"/>
            <a:ext cx="5559000" cy="375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Bottleneck layer</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Giúp giảm số chiều của feature maps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Inception Module - Multiple branches</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Lấy cảm hứng từ Network in Network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Shortcut 1x1</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Batch Normalization</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Global Pooling</a:t>
            </a:r>
            <a:endParaRPr b="1" i="0" sz="1800" u="none" cap="none" strike="noStrike">
              <a:solidFill>
                <a:srgbClr val="000000"/>
              </a:solidFill>
              <a:latin typeface="Arial"/>
              <a:ea typeface="Arial"/>
              <a:cs typeface="Arial"/>
              <a:sym typeface="Arial"/>
            </a:endParaRPr>
          </a:p>
        </p:txBody>
      </p:sp>
      <p:pic>
        <p:nvPicPr>
          <p:cNvPr id="316" name="Google Shape;316;p19"/>
          <p:cNvPicPr preferRelativeResize="0"/>
          <p:nvPr/>
        </p:nvPicPr>
        <p:blipFill rotWithShape="1">
          <a:blip r:embed="rId3">
            <a:alphaModFix/>
          </a:blip>
          <a:srcRect b="0" l="0" r="52929" t="0"/>
          <a:stretch/>
        </p:blipFill>
        <p:spPr>
          <a:xfrm>
            <a:off x="6048025" y="721550"/>
            <a:ext cx="2227701" cy="1845350"/>
          </a:xfrm>
          <a:prstGeom prst="rect">
            <a:avLst/>
          </a:prstGeom>
          <a:noFill/>
          <a:ln>
            <a:noFill/>
          </a:ln>
        </p:spPr>
      </p:pic>
      <p:pic>
        <p:nvPicPr>
          <p:cNvPr id="317" name="Google Shape;317;p19"/>
          <p:cNvPicPr preferRelativeResize="0"/>
          <p:nvPr/>
        </p:nvPicPr>
        <p:blipFill rotWithShape="1">
          <a:blip r:embed="rId3">
            <a:alphaModFix/>
          </a:blip>
          <a:srcRect b="0" l="48558" r="0" t="0"/>
          <a:stretch/>
        </p:blipFill>
        <p:spPr>
          <a:xfrm>
            <a:off x="5944600" y="2846325"/>
            <a:ext cx="2434549" cy="1845350"/>
          </a:xfrm>
          <a:prstGeom prst="rect">
            <a:avLst/>
          </a:prstGeom>
          <a:noFill/>
          <a:ln>
            <a:noFill/>
          </a:ln>
        </p:spPr>
      </p:pic>
      <p:sp>
        <p:nvSpPr>
          <p:cNvPr id="318" name="Google Shape;318;p19"/>
          <p:cNvSpPr txBox="1"/>
          <p:nvPr/>
        </p:nvSpPr>
        <p:spPr>
          <a:xfrm>
            <a:off x="6241625" y="2302875"/>
            <a:ext cx="2434500" cy="31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FF"/>
                </a:solidFill>
                <a:latin typeface="Arial"/>
                <a:ea typeface="Arial"/>
                <a:cs typeface="Arial"/>
                <a:sym typeface="Arial"/>
              </a:rPr>
              <a:t>Num of para: </a:t>
            </a:r>
            <a:endParaRPr b="1" i="0"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FF"/>
                </a:solidFill>
                <a:latin typeface="Arial"/>
                <a:ea typeface="Arial"/>
                <a:cs typeface="Arial"/>
                <a:sym typeface="Arial"/>
              </a:rPr>
              <a:t>7×7×1024×1024 = 51.3M</a:t>
            </a:r>
            <a:endParaRPr b="1" i="0" sz="1200" u="none" cap="none" strike="noStrike">
              <a:solidFill>
                <a:srgbClr val="0000FF"/>
              </a:solidFill>
              <a:latin typeface="Arial"/>
              <a:ea typeface="Arial"/>
              <a:cs typeface="Arial"/>
              <a:sym typeface="Arial"/>
            </a:endParaRPr>
          </a:p>
        </p:txBody>
      </p:sp>
      <p:sp>
        <p:nvSpPr>
          <p:cNvPr id="319" name="Google Shape;319;p19"/>
          <p:cNvSpPr txBox="1"/>
          <p:nvPr/>
        </p:nvSpPr>
        <p:spPr>
          <a:xfrm>
            <a:off x="6293500" y="4659250"/>
            <a:ext cx="2575800" cy="31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FF"/>
                </a:solidFill>
                <a:latin typeface="Arial"/>
                <a:ea typeface="Arial"/>
                <a:cs typeface="Arial"/>
                <a:sym typeface="Arial"/>
              </a:rPr>
              <a:t>Num of para: 0</a:t>
            </a:r>
            <a:endParaRPr b="1" i="0"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FF"/>
                </a:solidFill>
                <a:latin typeface="Arial"/>
                <a:ea typeface="Arial"/>
                <a:cs typeface="Arial"/>
                <a:sym typeface="Arial"/>
              </a:rPr>
              <a:t>+ improved 0.6% top-1 acc</a:t>
            </a:r>
            <a:endParaRPr b="1" i="0" sz="1200" u="none" cap="none" strike="noStrike">
              <a:solidFill>
                <a:srgbClr val="0000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Nội dung</a:t>
            </a:r>
            <a:endParaRPr b="1"/>
          </a:p>
          <a:p>
            <a:pPr indent="0" lvl="0" marL="0" rtl="0" algn="l">
              <a:lnSpc>
                <a:spcPct val="100000"/>
              </a:lnSpc>
              <a:spcBef>
                <a:spcPts val="0"/>
              </a:spcBef>
              <a:spcAft>
                <a:spcPts val="0"/>
              </a:spcAft>
              <a:buSzPts val="2800"/>
              <a:buNone/>
            </a:pPr>
            <a:r>
              <a:t/>
            </a:r>
            <a:endParaRPr b="1"/>
          </a:p>
        </p:txBody>
      </p:sp>
      <p:sp>
        <p:nvSpPr>
          <p:cNvPr id="120" name="Google Shape;120;p2"/>
          <p:cNvSpPr txBox="1"/>
          <p:nvPr>
            <p:ph idx="1" type="body"/>
          </p:nvPr>
        </p:nvSpPr>
        <p:spPr>
          <a:xfrm>
            <a:off x="311700" y="999725"/>
            <a:ext cx="8618400" cy="3764400"/>
          </a:xfrm>
          <a:prstGeom prst="rect">
            <a:avLst/>
          </a:prstGeom>
          <a:noFill/>
          <a:ln>
            <a:noFill/>
          </a:ln>
        </p:spPr>
        <p:txBody>
          <a:bodyPr anchorCtr="0" anchor="t" bIns="91425" lIns="91425" spcFirstLastPara="1" rIns="91425" wrap="square" tIns="91425">
            <a:noAutofit/>
          </a:bodyPr>
          <a:lstStyle/>
          <a:p>
            <a:pPr indent="-488950" lvl="0" marL="514350" rtl="0" algn="l">
              <a:lnSpc>
                <a:spcPct val="115000"/>
              </a:lnSpc>
              <a:spcBef>
                <a:spcPts val="0"/>
              </a:spcBef>
              <a:spcAft>
                <a:spcPts val="0"/>
              </a:spcAft>
              <a:buClr>
                <a:schemeClr val="dk1"/>
              </a:buClr>
              <a:buSzPts val="2000"/>
              <a:buAutoNum type="arabicPeriod"/>
            </a:pPr>
            <a:r>
              <a:rPr lang="en" sz="2000">
                <a:solidFill>
                  <a:schemeClr val="dk1"/>
                </a:solidFill>
              </a:rPr>
              <a:t>Nhắc lại CNN</a:t>
            </a:r>
            <a:endParaRPr sz="2000">
              <a:solidFill>
                <a:schemeClr val="dk1"/>
              </a:solidFill>
            </a:endParaRPr>
          </a:p>
          <a:p>
            <a:pPr indent="-488950" lvl="0" marL="514350" rtl="0" algn="l">
              <a:lnSpc>
                <a:spcPct val="115000"/>
              </a:lnSpc>
              <a:spcBef>
                <a:spcPts val="0"/>
              </a:spcBef>
              <a:spcAft>
                <a:spcPts val="0"/>
              </a:spcAft>
              <a:buClr>
                <a:schemeClr val="dk1"/>
              </a:buClr>
              <a:buSzPts val="2000"/>
              <a:buAutoNum type="arabicPeriod"/>
            </a:pPr>
            <a:r>
              <a:rPr lang="en" sz="2000">
                <a:solidFill>
                  <a:schemeClr val="dk1"/>
                </a:solidFill>
              </a:rPr>
              <a:t>Một số kiến trúc CNN và đặc điểm</a:t>
            </a:r>
            <a:endParaRPr sz="2000">
              <a:solidFill>
                <a:schemeClr val="dk1"/>
              </a:solidFill>
            </a:endParaRPr>
          </a:p>
          <a:p>
            <a:pPr indent="-165100" lvl="1" marL="685800" rtl="0" algn="l">
              <a:lnSpc>
                <a:spcPct val="115000"/>
              </a:lnSpc>
              <a:spcBef>
                <a:spcPts val="0"/>
              </a:spcBef>
              <a:spcAft>
                <a:spcPts val="0"/>
              </a:spcAft>
              <a:buClr>
                <a:schemeClr val="dk1"/>
              </a:buClr>
              <a:buSzPts val="1400"/>
              <a:buAutoNum type="alphaLcParenR"/>
            </a:pPr>
            <a:r>
              <a:rPr lang="en">
                <a:solidFill>
                  <a:schemeClr val="dk1"/>
                </a:solidFill>
              </a:rPr>
              <a:t>Sự phát triển của CNN</a:t>
            </a:r>
            <a:endParaRPr>
              <a:solidFill>
                <a:schemeClr val="dk1"/>
              </a:solidFill>
            </a:endParaRPr>
          </a:p>
          <a:p>
            <a:pPr indent="-165100" lvl="1" marL="685800" rtl="0" algn="l">
              <a:lnSpc>
                <a:spcPct val="115000"/>
              </a:lnSpc>
              <a:spcBef>
                <a:spcPts val="0"/>
              </a:spcBef>
              <a:spcAft>
                <a:spcPts val="0"/>
              </a:spcAft>
              <a:buClr>
                <a:schemeClr val="dk1"/>
              </a:buClr>
              <a:buSzPts val="1400"/>
              <a:buAutoNum type="alphaLcParenR"/>
            </a:pPr>
            <a:r>
              <a:rPr lang="en">
                <a:solidFill>
                  <a:schemeClr val="dk1"/>
                </a:solidFill>
              </a:rPr>
              <a:t>LeNet-5</a:t>
            </a:r>
            <a:endParaRPr>
              <a:solidFill>
                <a:schemeClr val="dk1"/>
              </a:solidFill>
            </a:endParaRPr>
          </a:p>
          <a:p>
            <a:pPr indent="-165100" lvl="1" marL="685800" rtl="0" algn="l">
              <a:lnSpc>
                <a:spcPct val="115000"/>
              </a:lnSpc>
              <a:spcBef>
                <a:spcPts val="0"/>
              </a:spcBef>
              <a:spcAft>
                <a:spcPts val="0"/>
              </a:spcAft>
              <a:buClr>
                <a:schemeClr val="dk1"/>
              </a:buClr>
              <a:buSzPts val="1400"/>
              <a:buAutoNum type="alphaLcParenR"/>
            </a:pPr>
            <a:r>
              <a:rPr lang="en">
                <a:solidFill>
                  <a:schemeClr val="dk1"/>
                </a:solidFill>
              </a:rPr>
              <a:t>AlexNet</a:t>
            </a:r>
            <a:endParaRPr>
              <a:solidFill>
                <a:schemeClr val="dk1"/>
              </a:solidFill>
            </a:endParaRPr>
          </a:p>
          <a:p>
            <a:pPr indent="-165100" lvl="1" marL="685800" rtl="0" algn="l">
              <a:lnSpc>
                <a:spcPct val="115000"/>
              </a:lnSpc>
              <a:spcBef>
                <a:spcPts val="0"/>
              </a:spcBef>
              <a:spcAft>
                <a:spcPts val="0"/>
              </a:spcAft>
              <a:buClr>
                <a:schemeClr val="dk1"/>
              </a:buClr>
              <a:buSzPts val="1400"/>
              <a:buAutoNum type="alphaLcParenR"/>
            </a:pPr>
            <a:r>
              <a:rPr lang="en">
                <a:solidFill>
                  <a:schemeClr val="dk1"/>
                </a:solidFill>
              </a:rPr>
              <a:t>ZFNet</a:t>
            </a:r>
            <a:endParaRPr>
              <a:solidFill>
                <a:schemeClr val="dk1"/>
              </a:solidFill>
            </a:endParaRPr>
          </a:p>
          <a:p>
            <a:pPr indent="-165100" lvl="1" marL="685800" rtl="0" algn="l">
              <a:lnSpc>
                <a:spcPct val="115000"/>
              </a:lnSpc>
              <a:spcBef>
                <a:spcPts val="0"/>
              </a:spcBef>
              <a:spcAft>
                <a:spcPts val="0"/>
              </a:spcAft>
              <a:buClr>
                <a:schemeClr val="dk1"/>
              </a:buClr>
              <a:buSzPts val="1400"/>
              <a:buAutoNum type="alphaLcParenR"/>
            </a:pPr>
            <a:r>
              <a:rPr lang="en">
                <a:solidFill>
                  <a:schemeClr val="dk1"/>
                </a:solidFill>
              </a:rPr>
              <a:t>VGGNet</a:t>
            </a:r>
            <a:endParaRPr>
              <a:solidFill>
                <a:schemeClr val="dk1"/>
              </a:solidFill>
            </a:endParaRPr>
          </a:p>
          <a:p>
            <a:pPr indent="-165100" lvl="1" marL="685800" rtl="0" algn="l">
              <a:lnSpc>
                <a:spcPct val="115000"/>
              </a:lnSpc>
              <a:spcBef>
                <a:spcPts val="0"/>
              </a:spcBef>
              <a:spcAft>
                <a:spcPts val="0"/>
              </a:spcAft>
              <a:buClr>
                <a:schemeClr val="dk1"/>
              </a:buClr>
              <a:buSzPts val="1400"/>
              <a:buAutoNum type="alphaLcParenR"/>
            </a:pPr>
            <a:r>
              <a:rPr lang="en">
                <a:solidFill>
                  <a:schemeClr val="dk1"/>
                </a:solidFill>
              </a:rPr>
              <a:t>GoogLeNet</a:t>
            </a:r>
            <a:endParaRPr>
              <a:solidFill>
                <a:schemeClr val="dk1"/>
              </a:solidFill>
            </a:endParaRPr>
          </a:p>
          <a:p>
            <a:pPr indent="-165100" lvl="1" marL="685800" rtl="0" algn="l">
              <a:lnSpc>
                <a:spcPct val="115000"/>
              </a:lnSpc>
              <a:spcBef>
                <a:spcPts val="0"/>
              </a:spcBef>
              <a:spcAft>
                <a:spcPts val="0"/>
              </a:spcAft>
              <a:buClr>
                <a:schemeClr val="dk1"/>
              </a:buClr>
              <a:buSzPts val="1400"/>
              <a:buAutoNum type="alphaLcParenR"/>
            </a:pPr>
            <a:r>
              <a:rPr lang="en">
                <a:solidFill>
                  <a:schemeClr val="dk1"/>
                </a:solidFill>
              </a:rPr>
              <a:t>ResNet</a:t>
            </a:r>
            <a:endParaRPr>
              <a:solidFill>
                <a:schemeClr val="dk1"/>
              </a:solidFill>
            </a:endParaRPr>
          </a:p>
          <a:p>
            <a:pPr indent="-165100" lvl="1" marL="685800" rtl="0" algn="l">
              <a:lnSpc>
                <a:spcPct val="115000"/>
              </a:lnSpc>
              <a:spcBef>
                <a:spcPts val="0"/>
              </a:spcBef>
              <a:spcAft>
                <a:spcPts val="0"/>
              </a:spcAft>
              <a:buClr>
                <a:schemeClr val="dk1"/>
              </a:buClr>
              <a:buSzPts val="1400"/>
              <a:buAutoNum type="alphaLcParenR"/>
            </a:pPr>
            <a:r>
              <a:rPr lang="en">
                <a:solidFill>
                  <a:schemeClr val="dk1"/>
                </a:solidFill>
              </a:rPr>
              <a:t>DenseNet</a:t>
            </a:r>
            <a:endParaRPr>
              <a:solidFill>
                <a:schemeClr val="dk1"/>
              </a:solidFill>
            </a:endParaRPr>
          </a:p>
          <a:p>
            <a:pPr indent="-488950" lvl="0" marL="514350" marR="0" rtl="0" algn="l">
              <a:lnSpc>
                <a:spcPct val="115000"/>
              </a:lnSpc>
              <a:spcBef>
                <a:spcPts val="0"/>
              </a:spcBef>
              <a:spcAft>
                <a:spcPts val="0"/>
              </a:spcAft>
              <a:buClr>
                <a:schemeClr val="dk1"/>
              </a:buClr>
              <a:buSzPts val="2000"/>
              <a:buFont typeface="Arial"/>
              <a:buAutoNum type="arabicPeriod"/>
            </a:pPr>
            <a:r>
              <a:rPr lang="en" sz="2000">
                <a:solidFill>
                  <a:schemeClr val="dk1"/>
                </a:solidFill>
              </a:rPr>
              <a:t>Transfer Learning</a:t>
            </a:r>
            <a:endParaRPr sz="2000">
              <a:solidFill>
                <a:schemeClr val="dk1"/>
              </a:solidFill>
            </a:endParaRPr>
          </a:p>
          <a:p>
            <a:pPr indent="0" lvl="0" marL="0" rtl="0" algn="l">
              <a:lnSpc>
                <a:spcPct val="115000"/>
              </a:lnSpc>
              <a:spcBef>
                <a:spcPts val="0"/>
              </a:spcBef>
              <a:spcAft>
                <a:spcPts val="1600"/>
              </a:spcAft>
              <a:buSzPts val="1800"/>
              <a:buNone/>
            </a:pPr>
            <a:r>
              <a:t/>
            </a:r>
            <a:endParaRPr sz="2000"/>
          </a:p>
        </p:txBody>
      </p:sp>
      <p:sp>
        <p:nvSpPr>
          <p:cNvPr id="121" name="Google Shape;121;p2"/>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22" name="Google Shape;122;p2"/>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ResNet - ILSVRC 2015 Winner</a:t>
            </a:r>
            <a:endParaRPr/>
          </a:p>
        </p:txBody>
      </p:sp>
      <p:sp>
        <p:nvSpPr>
          <p:cNvPr id="325" name="Google Shape;325;p20"/>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26" name="Google Shape;326;p20"/>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327" name="Google Shape;327;p20"/>
          <p:cNvPicPr preferRelativeResize="0"/>
          <p:nvPr/>
        </p:nvPicPr>
        <p:blipFill rotWithShape="1">
          <a:blip r:embed="rId3">
            <a:alphaModFix/>
          </a:blip>
          <a:srcRect b="0" l="0" r="0" t="0"/>
          <a:stretch/>
        </p:blipFill>
        <p:spPr>
          <a:xfrm>
            <a:off x="6235975" y="467625"/>
            <a:ext cx="2064575" cy="4208250"/>
          </a:xfrm>
          <a:prstGeom prst="rect">
            <a:avLst/>
          </a:prstGeom>
          <a:noFill/>
          <a:ln>
            <a:noFill/>
          </a:ln>
        </p:spPr>
      </p:pic>
      <p:pic>
        <p:nvPicPr>
          <p:cNvPr id="328" name="Google Shape;328;p20"/>
          <p:cNvPicPr preferRelativeResize="0"/>
          <p:nvPr/>
        </p:nvPicPr>
        <p:blipFill rotWithShape="1">
          <a:blip r:embed="rId4">
            <a:alphaModFix/>
          </a:blip>
          <a:srcRect b="0" l="0" r="44690" t="0"/>
          <a:stretch/>
        </p:blipFill>
        <p:spPr>
          <a:xfrm>
            <a:off x="550075" y="1351850"/>
            <a:ext cx="5324574" cy="2780225"/>
          </a:xfrm>
          <a:prstGeom prst="rect">
            <a:avLst/>
          </a:prstGeom>
          <a:noFill/>
          <a:ln>
            <a:noFill/>
          </a:ln>
        </p:spPr>
      </p:pic>
      <p:sp>
        <p:nvSpPr>
          <p:cNvPr id="329" name="Google Shape;329;p20"/>
          <p:cNvSpPr txBox="1"/>
          <p:nvPr/>
        </p:nvSpPr>
        <p:spPr>
          <a:xfrm>
            <a:off x="1218875" y="4106150"/>
            <a:ext cx="3509700" cy="4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Đơn thuần xếp chồng thêm các layers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1"/>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ResNet - ILSVRC 2015 Winner</a:t>
            </a:r>
            <a:endParaRPr/>
          </a:p>
        </p:txBody>
      </p:sp>
      <p:sp>
        <p:nvSpPr>
          <p:cNvPr id="335" name="Google Shape;335;p21"/>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36" name="Google Shape;336;p21"/>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337" name="Google Shape;337;p21"/>
          <p:cNvPicPr preferRelativeResize="0"/>
          <p:nvPr/>
        </p:nvPicPr>
        <p:blipFill rotWithShape="1">
          <a:blip r:embed="rId3">
            <a:alphaModFix/>
          </a:blip>
          <a:srcRect b="0" l="0" r="0" t="0"/>
          <a:stretch/>
        </p:blipFill>
        <p:spPr>
          <a:xfrm>
            <a:off x="1219375" y="1745863"/>
            <a:ext cx="1868650" cy="2054725"/>
          </a:xfrm>
          <a:prstGeom prst="rect">
            <a:avLst/>
          </a:prstGeom>
          <a:noFill/>
          <a:ln cap="flat" cmpd="sng" w="19050">
            <a:solidFill>
              <a:srgbClr val="000000"/>
            </a:solidFill>
            <a:prstDash val="solid"/>
            <a:round/>
            <a:headEnd len="sm" w="sm" type="none"/>
            <a:tailEnd len="sm" w="sm" type="none"/>
          </a:ln>
        </p:spPr>
      </p:pic>
      <p:pic>
        <p:nvPicPr>
          <p:cNvPr id="338" name="Google Shape;338;p21"/>
          <p:cNvPicPr preferRelativeResize="0"/>
          <p:nvPr/>
        </p:nvPicPr>
        <p:blipFill rotWithShape="1">
          <a:blip r:embed="rId4">
            <a:alphaModFix/>
          </a:blip>
          <a:srcRect b="0" l="0" r="0" t="0"/>
          <a:stretch/>
        </p:blipFill>
        <p:spPr>
          <a:xfrm>
            <a:off x="4427125" y="1745875"/>
            <a:ext cx="3882875" cy="2054726"/>
          </a:xfrm>
          <a:prstGeom prst="rect">
            <a:avLst/>
          </a:prstGeom>
          <a:noFill/>
          <a:ln cap="flat" cmpd="sng" w="19050">
            <a:solidFill>
              <a:srgbClr val="000000"/>
            </a:solidFill>
            <a:prstDash val="solid"/>
            <a:round/>
            <a:headEnd len="sm" w="sm" type="none"/>
            <a:tailEnd len="sm" w="sm" type="none"/>
          </a:ln>
        </p:spPr>
      </p:pic>
      <p:sp>
        <p:nvSpPr>
          <p:cNvPr id="339" name="Google Shape;339;p21"/>
          <p:cNvSpPr txBox="1"/>
          <p:nvPr/>
        </p:nvSpPr>
        <p:spPr>
          <a:xfrm>
            <a:off x="1069600" y="1366000"/>
            <a:ext cx="1017000" cy="34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Plain net</a:t>
            </a:r>
            <a:endParaRPr b="1" i="0" sz="1400" u="none" cap="none" strike="noStrike">
              <a:solidFill>
                <a:srgbClr val="000000"/>
              </a:solidFill>
              <a:latin typeface="Arial"/>
              <a:ea typeface="Arial"/>
              <a:cs typeface="Arial"/>
              <a:sym typeface="Arial"/>
            </a:endParaRPr>
          </a:p>
        </p:txBody>
      </p:sp>
      <p:sp>
        <p:nvSpPr>
          <p:cNvPr id="340" name="Google Shape;340;p21"/>
          <p:cNvSpPr txBox="1"/>
          <p:nvPr/>
        </p:nvSpPr>
        <p:spPr>
          <a:xfrm>
            <a:off x="4189600" y="1366000"/>
            <a:ext cx="1515000" cy="34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Residual net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2"/>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ResNet - ILSVRC 2015 Winner</a:t>
            </a:r>
            <a:endParaRPr/>
          </a:p>
        </p:txBody>
      </p:sp>
      <p:sp>
        <p:nvSpPr>
          <p:cNvPr id="346" name="Google Shape;346;p22"/>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47" name="Google Shape;347;p22"/>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348" name="Google Shape;348;p22"/>
          <p:cNvPicPr preferRelativeResize="0"/>
          <p:nvPr/>
        </p:nvPicPr>
        <p:blipFill rotWithShape="1">
          <a:blip r:embed="rId3">
            <a:alphaModFix/>
          </a:blip>
          <a:srcRect b="0" l="0" r="0" t="0"/>
          <a:stretch/>
        </p:blipFill>
        <p:spPr>
          <a:xfrm>
            <a:off x="2226976" y="1113600"/>
            <a:ext cx="4690025" cy="2747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3"/>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DenseNet</a:t>
            </a:r>
            <a:endParaRPr/>
          </a:p>
        </p:txBody>
      </p:sp>
      <p:sp>
        <p:nvSpPr>
          <p:cNvPr id="354" name="Google Shape;354;p23"/>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5" name="Google Shape;355;p23"/>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356" name="Google Shape;356;p23"/>
          <p:cNvPicPr preferRelativeResize="0"/>
          <p:nvPr/>
        </p:nvPicPr>
        <p:blipFill rotWithShape="1">
          <a:blip r:embed="rId3">
            <a:alphaModFix/>
          </a:blip>
          <a:srcRect b="0" l="0" r="0" t="0"/>
          <a:stretch/>
        </p:blipFill>
        <p:spPr>
          <a:xfrm>
            <a:off x="2983575" y="669375"/>
            <a:ext cx="4994200" cy="647125"/>
          </a:xfrm>
          <a:prstGeom prst="rect">
            <a:avLst/>
          </a:prstGeom>
          <a:noFill/>
          <a:ln>
            <a:noFill/>
          </a:ln>
        </p:spPr>
      </p:pic>
      <p:sp>
        <p:nvSpPr>
          <p:cNvPr id="357" name="Google Shape;357;p23"/>
          <p:cNvSpPr txBox="1"/>
          <p:nvPr/>
        </p:nvSpPr>
        <p:spPr>
          <a:xfrm>
            <a:off x="120350" y="1509375"/>
            <a:ext cx="41721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16161"/>
              </a:buClr>
              <a:buSzPts val="1800"/>
              <a:buFont typeface="Arial"/>
              <a:buChar char="●"/>
            </a:pPr>
            <a:r>
              <a:rPr b="0" i="0" lang="en" sz="1800" u="none" cap="none" strike="noStrike">
                <a:solidFill>
                  <a:srgbClr val="616161"/>
                </a:solidFill>
                <a:latin typeface="Arial"/>
                <a:ea typeface="Arial"/>
                <a:cs typeface="Arial"/>
                <a:sym typeface="Arial"/>
              </a:rPr>
              <a:t>Dùng Shortcut connection nối mọi layers trước đó đến layer sau (Densely connected)</a:t>
            </a:r>
            <a:endParaRPr b="0" i="0" sz="1800" u="none" cap="none" strike="noStrike">
              <a:solidFill>
                <a:srgbClr val="616161"/>
              </a:solidFill>
              <a:latin typeface="Arial"/>
              <a:ea typeface="Arial"/>
              <a:cs typeface="Arial"/>
              <a:sym typeface="Arial"/>
            </a:endParaRPr>
          </a:p>
          <a:p>
            <a:pPr indent="-342900" lvl="1" marL="914400" marR="0" rtl="0" algn="l">
              <a:lnSpc>
                <a:spcPct val="115000"/>
              </a:lnSpc>
              <a:spcBef>
                <a:spcPts val="0"/>
              </a:spcBef>
              <a:spcAft>
                <a:spcPts val="0"/>
              </a:spcAft>
              <a:buClr>
                <a:srgbClr val="616161"/>
              </a:buClr>
              <a:buSzPts val="1800"/>
              <a:buFont typeface="Arial"/>
              <a:buChar char="○"/>
            </a:pPr>
            <a:r>
              <a:rPr b="0" i="0" lang="en" sz="1800" u="none" cap="none" strike="noStrike">
                <a:solidFill>
                  <a:srgbClr val="616161"/>
                </a:solidFill>
                <a:latin typeface="Arial"/>
                <a:ea typeface="Arial"/>
                <a:cs typeface="Arial"/>
                <a:sym typeface="Arial"/>
              </a:rPr>
              <a:t>strong gradient flow - deep supervision</a:t>
            </a:r>
            <a:endParaRPr b="0" i="0" sz="1800" u="none" cap="none" strike="noStrike">
              <a:solidFill>
                <a:srgbClr val="616161"/>
              </a:solidFill>
              <a:latin typeface="Arial"/>
              <a:ea typeface="Arial"/>
              <a:cs typeface="Arial"/>
              <a:sym typeface="Arial"/>
            </a:endParaRPr>
          </a:p>
          <a:p>
            <a:pPr indent="-342900" lvl="1" marL="914400" marR="0" rtl="0" algn="l">
              <a:lnSpc>
                <a:spcPct val="115000"/>
              </a:lnSpc>
              <a:spcBef>
                <a:spcPts val="0"/>
              </a:spcBef>
              <a:spcAft>
                <a:spcPts val="0"/>
              </a:spcAft>
              <a:buClr>
                <a:srgbClr val="616161"/>
              </a:buClr>
              <a:buSzPts val="1800"/>
              <a:buFont typeface="Arial"/>
              <a:buChar char="○"/>
            </a:pPr>
            <a:r>
              <a:rPr b="0" i="0" lang="en" sz="1800" u="none" cap="none" strike="noStrike">
                <a:solidFill>
                  <a:srgbClr val="616161"/>
                </a:solidFill>
                <a:latin typeface="Arial"/>
                <a:ea typeface="Arial"/>
                <a:cs typeface="Arial"/>
                <a:sym typeface="Arial"/>
              </a:rPr>
              <a:t>effient parameters used</a:t>
            </a:r>
            <a:endParaRPr b="0" i="0" sz="1800" u="none" cap="none" strike="noStrike">
              <a:solidFill>
                <a:srgbClr val="616161"/>
              </a:solidFill>
              <a:latin typeface="Arial"/>
              <a:ea typeface="Arial"/>
              <a:cs typeface="Arial"/>
              <a:sym typeface="Arial"/>
            </a:endParaRPr>
          </a:p>
          <a:p>
            <a:pPr indent="-342900" lvl="0" marL="457200" marR="0" rtl="0" algn="l">
              <a:lnSpc>
                <a:spcPct val="115000"/>
              </a:lnSpc>
              <a:spcBef>
                <a:spcPts val="0"/>
              </a:spcBef>
              <a:spcAft>
                <a:spcPts val="0"/>
              </a:spcAft>
              <a:buClr>
                <a:srgbClr val="616161"/>
              </a:buClr>
              <a:buSzPts val="1800"/>
              <a:buFont typeface="Arial"/>
              <a:buChar char="●"/>
            </a:pPr>
            <a:r>
              <a:rPr b="0" i="0" lang="en" sz="1800" u="none" cap="none" strike="noStrike">
                <a:solidFill>
                  <a:srgbClr val="616161"/>
                </a:solidFill>
                <a:latin typeface="Arial"/>
                <a:ea typeface="Arial"/>
                <a:cs typeface="Arial"/>
                <a:sym typeface="Arial"/>
              </a:rPr>
              <a:t>Concat các lớp thay vì cộng các đường dẫn ở ResNet</a:t>
            </a:r>
            <a:endParaRPr b="0" i="0" sz="1800" u="none" cap="none" strike="noStrike">
              <a:solidFill>
                <a:srgbClr val="616161"/>
              </a:solidFill>
              <a:latin typeface="Arial"/>
              <a:ea typeface="Arial"/>
              <a:cs typeface="Arial"/>
              <a:sym typeface="Arial"/>
            </a:endParaRPr>
          </a:p>
          <a:p>
            <a:pPr indent="-342900" lvl="1" marL="914400" marR="0" rtl="0" algn="l">
              <a:lnSpc>
                <a:spcPct val="115000"/>
              </a:lnSpc>
              <a:spcBef>
                <a:spcPts val="0"/>
              </a:spcBef>
              <a:spcAft>
                <a:spcPts val="0"/>
              </a:spcAft>
              <a:buClr>
                <a:srgbClr val="616161"/>
              </a:buClr>
              <a:buSzPts val="1800"/>
              <a:buFont typeface="Arial"/>
              <a:buChar char="○"/>
            </a:pPr>
            <a:r>
              <a:rPr b="0" i="0" lang="en" sz="1800" u="none" cap="none" strike="noStrike">
                <a:solidFill>
                  <a:srgbClr val="616161"/>
                </a:solidFill>
                <a:latin typeface="Arial"/>
                <a:ea typeface="Arial"/>
                <a:cs typeface="Arial"/>
                <a:sym typeface="Arial"/>
              </a:rPr>
              <a:t>re-used features (coarse to fine prediction)</a:t>
            </a:r>
            <a:endParaRPr b="0" i="0" sz="1800" u="none" cap="none" strike="noStrike">
              <a:solidFill>
                <a:srgbClr val="61616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800"/>
              <a:buFont typeface="Arial"/>
              <a:buNone/>
            </a:pPr>
            <a:r>
              <a:t/>
            </a:r>
            <a:endParaRPr b="0" i="0" sz="1800" u="none" cap="none" strike="noStrike">
              <a:solidFill>
                <a:srgbClr val="61616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800"/>
              <a:buFont typeface="Arial"/>
              <a:buNone/>
            </a:pPr>
            <a:r>
              <a:t/>
            </a:r>
            <a:endParaRPr b="0" i="0" sz="1800" u="none" cap="none" strike="noStrike">
              <a:solidFill>
                <a:srgbClr val="20272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202729"/>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800"/>
              <a:buFont typeface="Arial"/>
              <a:buNone/>
            </a:pPr>
            <a:r>
              <a:t/>
            </a:r>
            <a:endParaRPr b="0" i="0" sz="1800" u="none" cap="none" strike="noStrike">
              <a:solidFill>
                <a:srgbClr val="616161"/>
              </a:solidFill>
              <a:latin typeface="Arial"/>
              <a:ea typeface="Arial"/>
              <a:cs typeface="Arial"/>
              <a:sym typeface="Arial"/>
            </a:endParaRPr>
          </a:p>
        </p:txBody>
      </p:sp>
      <p:pic>
        <p:nvPicPr>
          <p:cNvPr id="358" name="Google Shape;358;p23"/>
          <p:cNvPicPr preferRelativeResize="0"/>
          <p:nvPr/>
        </p:nvPicPr>
        <p:blipFill rotWithShape="1">
          <a:blip r:embed="rId4">
            <a:alphaModFix/>
          </a:blip>
          <a:srcRect b="0" l="0" r="0" t="0"/>
          <a:stretch/>
        </p:blipFill>
        <p:spPr>
          <a:xfrm>
            <a:off x="4292500" y="3671379"/>
            <a:ext cx="4814300" cy="944800"/>
          </a:xfrm>
          <a:prstGeom prst="rect">
            <a:avLst/>
          </a:prstGeom>
          <a:noFill/>
          <a:ln cap="flat" cmpd="sng" w="9525">
            <a:solidFill>
              <a:srgbClr val="4BA173"/>
            </a:solidFill>
            <a:prstDash val="solid"/>
            <a:round/>
            <a:headEnd len="sm" w="sm" type="none"/>
            <a:tailEnd len="sm" w="sm" type="none"/>
          </a:ln>
        </p:spPr>
      </p:pic>
      <p:pic>
        <p:nvPicPr>
          <p:cNvPr id="359" name="Google Shape;359;p23"/>
          <p:cNvPicPr preferRelativeResize="0"/>
          <p:nvPr/>
        </p:nvPicPr>
        <p:blipFill rotWithShape="1">
          <a:blip r:embed="rId5">
            <a:alphaModFix/>
          </a:blip>
          <a:srcRect b="0" l="0" r="0" t="0"/>
          <a:stretch/>
        </p:blipFill>
        <p:spPr>
          <a:xfrm>
            <a:off x="4917988" y="1723450"/>
            <a:ext cx="4020462" cy="944800"/>
          </a:xfrm>
          <a:prstGeom prst="rect">
            <a:avLst/>
          </a:prstGeom>
          <a:noFill/>
          <a:ln cap="flat" cmpd="sng" w="9525">
            <a:solidFill>
              <a:srgbClr val="4BA173"/>
            </a:solidFill>
            <a:prstDash val="solid"/>
            <a:round/>
            <a:headEnd len="sm" w="sm" type="none"/>
            <a:tailEnd len="sm" w="sm" type="none"/>
          </a:ln>
        </p:spPr>
      </p:pic>
      <p:sp>
        <p:nvSpPr>
          <p:cNvPr id="360" name="Google Shape;360;p23"/>
          <p:cNvSpPr txBox="1"/>
          <p:nvPr/>
        </p:nvSpPr>
        <p:spPr>
          <a:xfrm>
            <a:off x="6254475" y="2772650"/>
            <a:ext cx="1801200" cy="34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400"/>
              <a:buFont typeface="Arial"/>
              <a:buNone/>
            </a:pPr>
            <a:r>
              <a:rPr b="0" i="0" lang="en" sz="1400" u="none" cap="none" strike="noStrike">
                <a:solidFill>
                  <a:srgbClr val="4BA173"/>
                </a:solidFill>
                <a:latin typeface="Arial"/>
                <a:ea typeface="Arial"/>
                <a:cs typeface="Arial"/>
                <a:sym typeface="Arial"/>
              </a:rPr>
              <a:t>Feed-forward flow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4"/>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Các kiến trúc CNN</a:t>
            </a:r>
            <a:endParaRPr b="1"/>
          </a:p>
        </p:txBody>
      </p:sp>
      <p:sp>
        <p:nvSpPr>
          <p:cNvPr id="366" name="Google Shape;366;p24"/>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67" name="Google Shape;367;p24"/>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368" name="Google Shape;368;p24"/>
          <p:cNvPicPr preferRelativeResize="0"/>
          <p:nvPr/>
        </p:nvPicPr>
        <p:blipFill rotWithShape="1">
          <a:blip r:embed="rId3">
            <a:alphaModFix/>
          </a:blip>
          <a:srcRect b="0" l="6776" r="0" t="0"/>
          <a:stretch/>
        </p:blipFill>
        <p:spPr>
          <a:xfrm>
            <a:off x="318625" y="764975"/>
            <a:ext cx="4068649" cy="4073725"/>
          </a:xfrm>
          <a:prstGeom prst="rect">
            <a:avLst/>
          </a:prstGeom>
          <a:noFill/>
          <a:ln>
            <a:noFill/>
          </a:ln>
        </p:spPr>
      </p:pic>
      <p:pic>
        <p:nvPicPr>
          <p:cNvPr id="369" name="Google Shape;369;p24"/>
          <p:cNvPicPr preferRelativeResize="0"/>
          <p:nvPr/>
        </p:nvPicPr>
        <p:blipFill rotWithShape="1">
          <a:blip r:embed="rId4">
            <a:alphaModFix/>
          </a:blip>
          <a:srcRect b="0" l="0" r="0" t="0"/>
          <a:stretch/>
        </p:blipFill>
        <p:spPr>
          <a:xfrm>
            <a:off x="4539675" y="963500"/>
            <a:ext cx="4451925" cy="35267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5"/>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Transfer Learning</a:t>
            </a:r>
            <a:endParaRPr/>
          </a:p>
        </p:txBody>
      </p:sp>
      <p:sp>
        <p:nvSpPr>
          <p:cNvPr id="375" name="Google Shape;375;p25"/>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6" name="Google Shape;376;p25"/>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800" u="none" cap="none" strike="noStrike">
              <a:solidFill>
                <a:srgbClr val="FFFFFF"/>
              </a:solidFill>
              <a:latin typeface="Calibri"/>
              <a:ea typeface="Calibri"/>
              <a:cs typeface="Calibri"/>
              <a:sym typeface="Calibri"/>
            </a:endParaRPr>
          </a:p>
        </p:txBody>
      </p:sp>
      <p:sp>
        <p:nvSpPr>
          <p:cNvPr id="377" name="Google Shape;377;p25"/>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 sz="1800" u="none" cap="none" strike="noStrike">
                <a:solidFill>
                  <a:srgbClr val="616161"/>
                </a:solidFill>
                <a:latin typeface="Arial"/>
                <a:ea typeface="Arial"/>
                <a:cs typeface="Arial"/>
                <a:sym typeface="Arial"/>
              </a:rPr>
              <a:t>Trên thực tế, rất ít người tự thiết kế kiến trúc mạng riêng và train lại hoàn toàn trên 1 tập dataset. Phương pháp hay được sử dụng là dùng lại một “pretrained” model có kiến trúc thông dụng (</a:t>
            </a:r>
            <a:r>
              <a:rPr b="0" i="1" lang="en" sz="1800" u="none" cap="none" strike="noStrike">
                <a:solidFill>
                  <a:srgbClr val="616161"/>
                </a:solidFill>
                <a:latin typeface="Arial"/>
                <a:ea typeface="Arial"/>
                <a:cs typeface="Arial"/>
                <a:sym typeface="Arial"/>
              </a:rPr>
              <a:t>Ex</a:t>
            </a:r>
            <a:r>
              <a:rPr b="0" i="0" lang="en" sz="1800" u="none" cap="none" strike="noStrike">
                <a:solidFill>
                  <a:srgbClr val="616161"/>
                </a:solidFill>
                <a:latin typeface="Arial"/>
                <a:ea typeface="Arial"/>
                <a:cs typeface="Arial"/>
                <a:sym typeface="Arial"/>
              </a:rPr>
              <a:t>. Resnet,...) đã được train trước đó trên một tập dataset lớn, sau đó “train lại một phần network” (retrain) trên tập dataset của bài toán. Phương pháp này được gọi là </a:t>
            </a:r>
            <a:r>
              <a:rPr b="1" i="0" lang="en" sz="1800" u="none" cap="none" strike="noStrike">
                <a:solidFill>
                  <a:srgbClr val="616161"/>
                </a:solidFill>
                <a:latin typeface="Arial"/>
                <a:ea typeface="Arial"/>
                <a:cs typeface="Arial"/>
                <a:sym typeface="Arial"/>
              </a:rPr>
              <a:t>Transfer learning</a:t>
            </a:r>
            <a:r>
              <a:rPr b="0" i="0" lang="en" sz="1800" u="none" cap="none" strike="noStrike">
                <a:solidFill>
                  <a:srgbClr val="616161"/>
                </a:solidFill>
                <a:latin typeface="Arial"/>
                <a:ea typeface="Arial"/>
                <a:cs typeface="Arial"/>
                <a:sym typeface="Arial"/>
              </a:rPr>
              <a:t>.</a:t>
            </a:r>
            <a:endParaRPr b="0" i="0" sz="1800" u="none" cap="none" strike="noStrike">
              <a:solidFill>
                <a:srgbClr val="616161"/>
              </a:solidFill>
              <a:latin typeface="Arial"/>
              <a:ea typeface="Arial"/>
              <a:cs typeface="Arial"/>
              <a:sym typeface="Arial"/>
            </a:endParaRPr>
          </a:p>
        </p:txBody>
      </p:sp>
      <p:pic>
        <p:nvPicPr>
          <p:cNvPr id="378" name="Google Shape;378;p25"/>
          <p:cNvPicPr preferRelativeResize="0"/>
          <p:nvPr/>
        </p:nvPicPr>
        <p:blipFill rotWithShape="1">
          <a:blip r:embed="rId3">
            <a:alphaModFix/>
          </a:blip>
          <a:srcRect b="0" l="0" r="0" t="0"/>
          <a:stretch/>
        </p:blipFill>
        <p:spPr>
          <a:xfrm>
            <a:off x="1176738" y="3190650"/>
            <a:ext cx="2590525" cy="1238100"/>
          </a:xfrm>
          <a:prstGeom prst="rect">
            <a:avLst/>
          </a:prstGeom>
          <a:noFill/>
          <a:ln>
            <a:noFill/>
          </a:ln>
        </p:spPr>
      </p:pic>
      <p:pic>
        <p:nvPicPr>
          <p:cNvPr id="379" name="Google Shape;379;p25"/>
          <p:cNvPicPr preferRelativeResize="0"/>
          <p:nvPr/>
        </p:nvPicPr>
        <p:blipFill rotWithShape="1">
          <a:blip r:embed="rId4">
            <a:alphaModFix/>
          </a:blip>
          <a:srcRect b="0" l="0" r="0" t="0"/>
          <a:stretch/>
        </p:blipFill>
        <p:spPr>
          <a:xfrm>
            <a:off x="5240925" y="3200550"/>
            <a:ext cx="2590501" cy="1218301"/>
          </a:xfrm>
          <a:prstGeom prst="rect">
            <a:avLst/>
          </a:prstGeom>
          <a:noFill/>
          <a:ln>
            <a:noFill/>
          </a:ln>
        </p:spPr>
      </p:pic>
      <p:cxnSp>
        <p:nvCxnSpPr>
          <p:cNvPr id="380" name="Google Shape;380;p25"/>
          <p:cNvCxnSpPr/>
          <p:nvPr/>
        </p:nvCxnSpPr>
        <p:spPr>
          <a:xfrm>
            <a:off x="4185400" y="3849225"/>
            <a:ext cx="713400" cy="0"/>
          </a:xfrm>
          <a:prstGeom prst="straightConnector1">
            <a:avLst/>
          </a:prstGeom>
          <a:noFill/>
          <a:ln cap="flat" cmpd="sng" w="19050">
            <a:solidFill>
              <a:srgbClr val="4BA173"/>
            </a:solidFill>
            <a:prstDash val="solid"/>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26"/>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Transfer Learning</a:t>
            </a:r>
            <a:endParaRPr/>
          </a:p>
        </p:txBody>
      </p:sp>
      <p:sp>
        <p:nvSpPr>
          <p:cNvPr id="386" name="Google Shape;386;p26"/>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7" name="Google Shape;387;p26"/>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800" u="none" cap="none" strike="noStrike">
              <a:solidFill>
                <a:srgbClr val="FFFFFF"/>
              </a:solidFill>
              <a:latin typeface="Calibri"/>
              <a:ea typeface="Calibri"/>
              <a:cs typeface="Calibri"/>
              <a:sym typeface="Calibri"/>
            </a:endParaRPr>
          </a:p>
        </p:txBody>
      </p:sp>
      <p:sp>
        <p:nvSpPr>
          <p:cNvPr id="388" name="Google Shape;388;p26"/>
          <p:cNvSpPr txBox="1"/>
          <p:nvPr/>
        </p:nvSpPr>
        <p:spPr>
          <a:xfrm>
            <a:off x="365000" y="1164525"/>
            <a:ext cx="8520600" cy="92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 sz="1800" u="none" cap="none" strike="noStrike">
                <a:solidFill>
                  <a:srgbClr val="616161"/>
                </a:solidFill>
                <a:latin typeface="Arial"/>
                <a:ea typeface="Arial"/>
                <a:cs typeface="Arial"/>
                <a:sym typeface="Arial"/>
              </a:rPr>
              <a:t>Representation mà một mô hình học được trên một tập dataset lớn thường có tính “universal”, đặc biệt là ở những lớp đầu tiên.</a:t>
            </a:r>
            <a:endParaRPr b="0" i="0" sz="1800" u="none" cap="none" strike="noStrike">
              <a:solidFill>
                <a:srgbClr val="616161"/>
              </a:solidFill>
              <a:latin typeface="Arial"/>
              <a:ea typeface="Arial"/>
              <a:cs typeface="Arial"/>
              <a:sym typeface="Arial"/>
            </a:endParaRPr>
          </a:p>
        </p:txBody>
      </p:sp>
      <p:grpSp>
        <p:nvGrpSpPr>
          <p:cNvPr id="389" name="Google Shape;389;p26"/>
          <p:cNvGrpSpPr/>
          <p:nvPr/>
        </p:nvGrpSpPr>
        <p:grpSpPr>
          <a:xfrm>
            <a:off x="1908600" y="1971450"/>
            <a:ext cx="5542253" cy="2975625"/>
            <a:chOff x="1908600" y="1971450"/>
            <a:chExt cx="5542253" cy="2975625"/>
          </a:xfrm>
        </p:grpSpPr>
        <p:pic>
          <p:nvPicPr>
            <p:cNvPr id="390" name="Google Shape;390;p26"/>
            <p:cNvPicPr preferRelativeResize="0"/>
            <p:nvPr/>
          </p:nvPicPr>
          <p:blipFill rotWithShape="1">
            <a:blip r:embed="rId3">
              <a:alphaModFix/>
            </a:blip>
            <a:srcRect b="0" l="0" r="0" t="0"/>
            <a:stretch/>
          </p:blipFill>
          <p:spPr>
            <a:xfrm>
              <a:off x="2512594" y="2172686"/>
              <a:ext cx="4459173" cy="2774389"/>
            </a:xfrm>
            <a:prstGeom prst="rect">
              <a:avLst/>
            </a:prstGeom>
            <a:noFill/>
            <a:ln>
              <a:noFill/>
            </a:ln>
          </p:spPr>
        </p:pic>
        <p:pic>
          <p:nvPicPr>
            <p:cNvPr id="391" name="Google Shape;391;p26"/>
            <p:cNvPicPr preferRelativeResize="0"/>
            <p:nvPr/>
          </p:nvPicPr>
          <p:blipFill rotWithShape="1">
            <a:blip r:embed="rId4">
              <a:alphaModFix/>
            </a:blip>
            <a:srcRect b="0" l="0" r="0" t="0"/>
            <a:stretch/>
          </p:blipFill>
          <p:spPr>
            <a:xfrm>
              <a:off x="1973228" y="2045629"/>
              <a:ext cx="1347831" cy="2389346"/>
            </a:xfrm>
            <a:prstGeom prst="rect">
              <a:avLst/>
            </a:prstGeom>
            <a:noFill/>
            <a:ln>
              <a:noFill/>
            </a:ln>
          </p:spPr>
        </p:pic>
        <p:pic>
          <p:nvPicPr>
            <p:cNvPr id="392" name="Google Shape;392;p26"/>
            <p:cNvPicPr preferRelativeResize="0"/>
            <p:nvPr/>
          </p:nvPicPr>
          <p:blipFill rotWithShape="1">
            <a:blip r:embed="rId5">
              <a:alphaModFix/>
            </a:blip>
            <a:srcRect b="0" l="0" r="0" t="0"/>
            <a:stretch/>
          </p:blipFill>
          <p:spPr>
            <a:xfrm>
              <a:off x="2074846" y="2138279"/>
              <a:ext cx="1081323" cy="1299289"/>
            </a:xfrm>
            <a:prstGeom prst="rect">
              <a:avLst/>
            </a:prstGeom>
            <a:noFill/>
            <a:ln>
              <a:noFill/>
            </a:ln>
          </p:spPr>
        </p:pic>
        <p:pic>
          <p:nvPicPr>
            <p:cNvPr id="393" name="Google Shape;393;p26"/>
            <p:cNvPicPr preferRelativeResize="0"/>
            <p:nvPr/>
          </p:nvPicPr>
          <p:blipFill rotWithShape="1">
            <a:blip r:embed="rId6">
              <a:alphaModFix/>
            </a:blip>
            <a:srcRect b="0" l="0" r="0" t="0"/>
            <a:stretch/>
          </p:blipFill>
          <p:spPr>
            <a:xfrm>
              <a:off x="3372840" y="2040747"/>
              <a:ext cx="1471187" cy="2234234"/>
            </a:xfrm>
            <a:prstGeom prst="rect">
              <a:avLst/>
            </a:prstGeom>
            <a:noFill/>
            <a:ln>
              <a:noFill/>
            </a:ln>
          </p:spPr>
        </p:pic>
        <p:pic>
          <p:nvPicPr>
            <p:cNvPr id="394" name="Google Shape;394;p26"/>
            <p:cNvPicPr preferRelativeResize="0"/>
            <p:nvPr/>
          </p:nvPicPr>
          <p:blipFill rotWithShape="1">
            <a:blip r:embed="rId7">
              <a:alphaModFix/>
            </a:blip>
            <a:srcRect b="0" l="0" r="0" t="0"/>
            <a:stretch/>
          </p:blipFill>
          <p:spPr>
            <a:xfrm>
              <a:off x="3498923" y="2150294"/>
              <a:ext cx="1133184" cy="1400235"/>
            </a:xfrm>
            <a:prstGeom prst="rect">
              <a:avLst/>
            </a:prstGeom>
            <a:noFill/>
            <a:ln>
              <a:noFill/>
            </a:ln>
          </p:spPr>
        </p:pic>
        <p:pic>
          <p:nvPicPr>
            <p:cNvPr id="395" name="Google Shape;395;p26"/>
            <p:cNvPicPr preferRelativeResize="0"/>
            <p:nvPr/>
          </p:nvPicPr>
          <p:blipFill rotWithShape="1">
            <a:blip r:embed="rId8">
              <a:alphaModFix/>
            </a:blip>
            <a:srcRect b="0" l="0" r="0" t="0"/>
            <a:stretch/>
          </p:blipFill>
          <p:spPr>
            <a:xfrm>
              <a:off x="4773996" y="2049804"/>
              <a:ext cx="1471187" cy="2246714"/>
            </a:xfrm>
            <a:prstGeom prst="rect">
              <a:avLst/>
            </a:prstGeom>
            <a:noFill/>
            <a:ln>
              <a:noFill/>
            </a:ln>
          </p:spPr>
        </p:pic>
        <p:pic>
          <p:nvPicPr>
            <p:cNvPr id="396" name="Google Shape;396;p26"/>
            <p:cNvPicPr preferRelativeResize="0"/>
            <p:nvPr/>
          </p:nvPicPr>
          <p:blipFill rotWithShape="1">
            <a:blip r:embed="rId9">
              <a:alphaModFix/>
            </a:blip>
            <a:srcRect b="0" l="0" r="0" t="0"/>
            <a:stretch/>
          </p:blipFill>
          <p:spPr>
            <a:xfrm>
              <a:off x="6245173" y="2019516"/>
              <a:ext cx="1205680" cy="2920300"/>
            </a:xfrm>
            <a:prstGeom prst="rect">
              <a:avLst/>
            </a:prstGeom>
            <a:noFill/>
            <a:ln>
              <a:noFill/>
            </a:ln>
          </p:spPr>
        </p:pic>
        <p:pic>
          <p:nvPicPr>
            <p:cNvPr id="397" name="Google Shape;397;p26"/>
            <p:cNvPicPr preferRelativeResize="0"/>
            <p:nvPr/>
          </p:nvPicPr>
          <p:blipFill rotWithShape="1">
            <a:blip r:embed="rId10">
              <a:alphaModFix/>
            </a:blip>
            <a:srcRect b="0" l="0" r="0" t="0"/>
            <a:stretch/>
          </p:blipFill>
          <p:spPr>
            <a:xfrm>
              <a:off x="6387051" y="2119153"/>
              <a:ext cx="839883" cy="2080792"/>
            </a:xfrm>
            <a:prstGeom prst="rect">
              <a:avLst/>
            </a:prstGeom>
            <a:noFill/>
            <a:ln>
              <a:noFill/>
            </a:ln>
          </p:spPr>
        </p:pic>
        <p:pic>
          <p:nvPicPr>
            <p:cNvPr id="398" name="Google Shape;398;p26"/>
            <p:cNvPicPr preferRelativeResize="0"/>
            <p:nvPr/>
          </p:nvPicPr>
          <p:blipFill rotWithShape="1">
            <a:blip r:embed="rId11">
              <a:alphaModFix/>
            </a:blip>
            <a:srcRect b="0" l="0" r="0" t="0"/>
            <a:stretch/>
          </p:blipFill>
          <p:spPr>
            <a:xfrm>
              <a:off x="4901046" y="2164061"/>
              <a:ext cx="1133184" cy="1410237"/>
            </a:xfrm>
            <a:prstGeom prst="rect">
              <a:avLst/>
            </a:prstGeom>
            <a:noFill/>
            <a:ln>
              <a:noFill/>
            </a:ln>
          </p:spPr>
        </p:pic>
        <p:sp>
          <p:nvSpPr>
            <p:cNvPr id="399" name="Google Shape;399;p26"/>
            <p:cNvSpPr txBox="1"/>
            <p:nvPr/>
          </p:nvSpPr>
          <p:spPr>
            <a:xfrm>
              <a:off x="2059439" y="3506928"/>
              <a:ext cx="1205700" cy="52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bin"/>
                  <a:ea typeface="Cabin"/>
                  <a:cs typeface="Cabin"/>
                  <a:sym typeface="Cabin"/>
                </a:rPr>
                <a:t>Layer 1: Gabor filters and color blobs</a:t>
              </a:r>
              <a:br>
                <a:rPr b="0" i="0" lang="en" sz="1400" u="none" cap="none" strike="noStrike">
                  <a:solidFill>
                    <a:srgbClr val="000000"/>
                  </a:solidFill>
                  <a:latin typeface="Cabin"/>
                  <a:ea typeface="Cabin"/>
                  <a:cs typeface="Cabin"/>
                  <a:sym typeface="Cabin"/>
                </a:rPr>
              </a:br>
              <a:endParaRPr b="0" i="0" sz="1400" u="none" cap="none" strike="noStrike">
                <a:solidFill>
                  <a:srgbClr val="000000"/>
                </a:solidFill>
                <a:latin typeface="Cabin"/>
                <a:ea typeface="Cabin"/>
                <a:cs typeface="Cabin"/>
                <a:sym typeface="Cabin"/>
              </a:endParaRPr>
            </a:p>
          </p:txBody>
        </p:sp>
        <p:sp>
          <p:nvSpPr>
            <p:cNvPr id="400" name="Google Shape;400;p26"/>
            <p:cNvSpPr txBox="1"/>
            <p:nvPr/>
          </p:nvSpPr>
          <p:spPr>
            <a:xfrm>
              <a:off x="3697219" y="3643667"/>
              <a:ext cx="700500" cy="41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bin"/>
                  <a:ea typeface="Cabin"/>
                  <a:cs typeface="Cabin"/>
                  <a:sym typeface="Cabin"/>
                </a:rPr>
                <a:t>Layer 2</a:t>
              </a:r>
              <a:endParaRPr b="0" i="0" sz="1400" u="none" cap="none" strike="noStrike">
                <a:solidFill>
                  <a:srgbClr val="000000"/>
                </a:solidFill>
                <a:latin typeface="Arial"/>
                <a:ea typeface="Arial"/>
                <a:cs typeface="Arial"/>
                <a:sym typeface="Arial"/>
              </a:endParaRPr>
            </a:p>
          </p:txBody>
        </p:sp>
        <p:sp>
          <p:nvSpPr>
            <p:cNvPr id="401" name="Google Shape;401;p26"/>
            <p:cNvSpPr txBox="1"/>
            <p:nvPr/>
          </p:nvSpPr>
          <p:spPr>
            <a:xfrm>
              <a:off x="5125033" y="3608532"/>
              <a:ext cx="700500" cy="41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bin"/>
                  <a:ea typeface="Cabin"/>
                  <a:cs typeface="Cabin"/>
                  <a:sym typeface="Cabin"/>
                </a:rPr>
                <a:t>Layer 5</a:t>
              </a:r>
              <a:endParaRPr b="0" i="0" sz="1400" u="none" cap="none" strike="noStrike">
                <a:solidFill>
                  <a:srgbClr val="000000"/>
                </a:solidFill>
                <a:latin typeface="Arial"/>
                <a:ea typeface="Arial"/>
                <a:cs typeface="Arial"/>
                <a:sym typeface="Arial"/>
              </a:endParaRPr>
            </a:p>
          </p:txBody>
        </p:sp>
        <p:sp>
          <p:nvSpPr>
            <p:cNvPr id="402" name="Google Shape;402;p26"/>
            <p:cNvSpPr txBox="1"/>
            <p:nvPr/>
          </p:nvSpPr>
          <p:spPr>
            <a:xfrm>
              <a:off x="6391077" y="4274982"/>
              <a:ext cx="913800" cy="41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bin"/>
                  <a:ea typeface="Cabin"/>
                  <a:cs typeface="Cabin"/>
                  <a:sym typeface="Cabin"/>
                </a:rPr>
                <a:t>Last layer</a:t>
              </a:r>
              <a:endParaRPr b="0" i="0" sz="1400" u="none" cap="none" strike="noStrike">
                <a:solidFill>
                  <a:srgbClr val="000000"/>
                </a:solidFill>
                <a:latin typeface="Arial"/>
                <a:ea typeface="Arial"/>
                <a:cs typeface="Arial"/>
                <a:sym typeface="Arial"/>
              </a:endParaRPr>
            </a:p>
          </p:txBody>
        </p:sp>
        <p:sp>
          <p:nvSpPr>
            <p:cNvPr id="403" name="Google Shape;403;p26"/>
            <p:cNvSpPr/>
            <p:nvPr/>
          </p:nvSpPr>
          <p:spPr>
            <a:xfrm>
              <a:off x="1908600" y="1971450"/>
              <a:ext cx="2865300" cy="16371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27"/>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Transfer Learning</a:t>
            </a:r>
            <a:endParaRPr/>
          </a:p>
        </p:txBody>
      </p:sp>
      <p:sp>
        <p:nvSpPr>
          <p:cNvPr id="409" name="Google Shape;409;p27"/>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10" name="Google Shape;410;p27"/>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800" u="none" cap="none" strike="noStrike">
              <a:solidFill>
                <a:srgbClr val="FFFFFF"/>
              </a:solidFill>
              <a:latin typeface="Calibri"/>
              <a:ea typeface="Calibri"/>
              <a:cs typeface="Calibri"/>
              <a:sym typeface="Calibri"/>
            </a:endParaRPr>
          </a:p>
        </p:txBody>
      </p:sp>
      <p:sp>
        <p:nvSpPr>
          <p:cNvPr id="411" name="Google Shape;411;p27"/>
          <p:cNvSpPr txBox="1"/>
          <p:nvPr/>
        </p:nvSpPr>
        <p:spPr>
          <a:xfrm>
            <a:off x="313200" y="1152475"/>
            <a:ext cx="8415000" cy="110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 sz="1800" u="none" cap="none" strike="noStrike">
                <a:solidFill>
                  <a:srgbClr val="616161"/>
                </a:solidFill>
                <a:latin typeface="Arial"/>
                <a:ea typeface="Arial"/>
                <a:cs typeface="Arial"/>
                <a:sym typeface="Arial"/>
              </a:rPr>
              <a:t>Việc lựa chọn pretrained model đã train trên bộ dataset có tính chất tương tự (hoặc task tương tự) giúp phần learned representation được transfer hiệu quả hơn ở task mới.</a:t>
            </a:r>
            <a:endParaRPr b="0" i="0" sz="1800" u="none" cap="none" strike="noStrike">
              <a:solidFill>
                <a:srgbClr val="616161"/>
              </a:solidFill>
              <a:latin typeface="Arial"/>
              <a:ea typeface="Arial"/>
              <a:cs typeface="Arial"/>
              <a:sym typeface="Arial"/>
            </a:endParaRPr>
          </a:p>
        </p:txBody>
      </p:sp>
      <p:pic>
        <p:nvPicPr>
          <p:cNvPr id="412" name="Google Shape;412;p27"/>
          <p:cNvPicPr preferRelativeResize="0"/>
          <p:nvPr/>
        </p:nvPicPr>
        <p:blipFill rotWithShape="1">
          <a:blip r:embed="rId3">
            <a:alphaModFix/>
          </a:blip>
          <a:srcRect b="0" l="0" r="0" t="0"/>
          <a:stretch/>
        </p:blipFill>
        <p:spPr>
          <a:xfrm>
            <a:off x="2007650" y="2159325"/>
            <a:ext cx="5496299" cy="2591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28"/>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Một số kỹ thuật Transfer Learning</a:t>
            </a:r>
            <a:endParaRPr/>
          </a:p>
        </p:txBody>
      </p:sp>
      <p:sp>
        <p:nvSpPr>
          <p:cNvPr id="418" name="Google Shape;418;p28"/>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19" name="Google Shape;419;p28"/>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800" u="none" cap="none" strike="noStrike">
              <a:solidFill>
                <a:srgbClr val="FFFFFF"/>
              </a:solidFill>
              <a:latin typeface="Calibri"/>
              <a:ea typeface="Calibri"/>
              <a:cs typeface="Calibri"/>
              <a:sym typeface="Calibri"/>
            </a:endParaRPr>
          </a:p>
        </p:txBody>
      </p:sp>
      <p:sp>
        <p:nvSpPr>
          <p:cNvPr id="420" name="Google Shape;420;p28"/>
          <p:cNvSpPr txBox="1"/>
          <p:nvPr/>
        </p:nvSpPr>
        <p:spPr>
          <a:xfrm>
            <a:off x="313200" y="1000075"/>
            <a:ext cx="8415000" cy="1101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16161"/>
              </a:buClr>
              <a:buSzPts val="1800"/>
              <a:buFont typeface="Arial"/>
              <a:buChar char="●"/>
            </a:pPr>
            <a:r>
              <a:rPr b="1" i="0" lang="en" sz="1800" u="none" cap="none" strike="noStrike">
                <a:solidFill>
                  <a:srgbClr val="616161"/>
                </a:solidFill>
                <a:latin typeface="Arial"/>
                <a:ea typeface="Arial"/>
                <a:cs typeface="Arial"/>
                <a:sym typeface="Arial"/>
              </a:rPr>
              <a:t>Giữ nguyên phần feature learning:</a:t>
            </a:r>
            <a:r>
              <a:rPr b="0" i="0" lang="en" sz="1800" u="none" cap="none" strike="noStrike">
                <a:solidFill>
                  <a:srgbClr val="616161"/>
                </a:solidFill>
                <a:latin typeface="Arial"/>
                <a:ea typeface="Arial"/>
                <a:cs typeface="Arial"/>
                <a:sym typeface="Arial"/>
              </a:rPr>
              <a:t> Sử dụng pretrained model, ta “đóng băng” tất cả trọng số phần feature learning, chỉ train lại một hoặc nhiều lớp Fully-connected được sử dụng như bộ Classification, hoặc thay thế lớp FC bằng 1 mô hình Machine learning khác và train lại (SVM, KNN,...)</a:t>
            </a:r>
            <a:endParaRPr b="0" i="0" sz="1800" u="none" cap="none" strike="noStrike">
              <a:solidFill>
                <a:srgbClr val="616161"/>
              </a:solidFill>
              <a:latin typeface="Arial"/>
              <a:ea typeface="Arial"/>
              <a:cs typeface="Arial"/>
              <a:sym typeface="Arial"/>
            </a:endParaRPr>
          </a:p>
        </p:txBody>
      </p:sp>
      <p:pic>
        <p:nvPicPr>
          <p:cNvPr id="421" name="Google Shape;421;p28"/>
          <p:cNvPicPr preferRelativeResize="0"/>
          <p:nvPr/>
        </p:nvPicPr>
        <p:blipFill rotWithShape="1">
          <a:blip r:embed="rId3">
            <a:alphaModFix/>
          </a:blip>
          <a:srcRect b="0" l="0" r="0" t="0"/>
          <a:stretch/>
        </p:blipFill>
        <p:spPr>
          <a:xfrm>
            <a:off x="1501300" y="2565675"/>
            <a:ext cx="6861076" cy="2101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29"/>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Một số kỹ thuật Transfer Learning</a:t>
            </a:r>
            <a:endParaRPr/>
          </a:p>
        </p:txBody>
      </p:sp>
      <p:sp>
        <p:nvSpPr>
          <p:cNvPr id="427" name="Google Shape;427;p29"/>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28" name="Google Shape;428;p29"/>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800" u="none" cap="none" strike="noStrike">
              <a:solidFill>
                <a:srgbClr val="FFFFFF"/>
              </a:solidFill>
              <a:latin typeface="Calibri"/>
              <a:ea typeface="Calibri"/>
              <a:cs typeface="Calibri"/>
              <a:sym typeface="Calibri"/>
            </a:endParaRPr>
          </a:p>
        </p:txBody>
      </p:sp>
      <p:sp>
        <p:nvSpPr>
          <p:cNvPr id="429" name="Google Shape;429;p29"/>
          <p:cNvSpPr txBox="1"/>
          <p:nvPr/>
        </p:nvSpPr>
        <p:spPr>
          <a:xfrm>
            <a:off x="313200" y="1000075"/>
            <a:ext cx="8415000" cy="1101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16161"/>
              </a:buClr>
              <a:buSzPts val="1800"/>
              <a:buFont typeface="Arial"/>
              <a:buChar char="●"/>
            </a:pPr>
            <a:r>
              <a:rPr b="1" i="0" lang="en" sz="1800" u="none" cap="none" strike="noStrike">
                <a:solidFill>
                  <a:srgbClr val="616161"/>
                </a:solidFill>
                <a:latin typeface="Arial"/>
                <a:ea typeface="Arial"/>
                <a:cs typeface="Arial"/>
                <a:sym typeface="Arial"/>
              </a:rPr>
              <a:t>Train lại một phần feature learning:</a:t>
            </a:r>
            <a:r>
              <a:rPr b="0" i="0" lang="en" sz="1800" u="none" cap="none" strike="noStrike">
                <a:solidFill>
                  <a:srgbClr val="616161"/>
                </a:solidFill>
                <a:latin typeface="Arial"/>
                <a:ea typeface="Arial"/>
                <a:cs typeface="Arial"/>
                <a:sym typeface="Arial"/>
              </a:rPr>
              <a:t> Với khởi tạo trọng số là trọng số của pretrained model, ta train (fine-tuning) lại 1 phần của mạng đóng vai trò feature extractors ở phía gần cuối và train lại phần Classification. Trên một tập dataset đủ lớn, việc này giúp model học được những feature (representation) phù hợp hơn với bộ dataset (task) của bài toán.</a:t>
            </a:r>
            <a:endParaRPr b="1" i="0" sz="1800" u="none" cap="none" strike="noStrike">
              <a:solidFill>
                <a:srgbClr val="616161"/>
              </a:solidFill>
              <a:latin typeface="Arial"/>
              <a:ea typeface="Arial"/>
              <a:cs typeface="Arial"/>
              <a:sym typeface="Arial"/>
            </a:endParaRPr>
          </a:p>
        </p:txBody>
      </p:sp>
      <p:pic>
        <p:nvPicPr>
          <p:cNvPr id="430" name="Google Shape;430;p29"/>
          <p:cNvPicPr preferRelativeResize="0"/>
          <p:nvPr/>
        </p:nvPicPr>
        <p:blipFill rotWithShape="1">
          <a:blip r:embed="rId3">
            <a:alphaModFix/>
          </a:blip>
          <a:srcRect b="0" l="0" r="0" t="0"/>
          <a:stretch/>
        </p:blipFill>
        <p:spPr>
          <a:xfrm>
            <a:off x="3209521" y="2771225"/>
            <a:ext cx="2946364" cy="1433325"/>
          </a:xfrm>
          <a:prstGeom prst="rect">
            <a:avLst/>
          </a:prstGeom>
          <a:noFill/>
          <a:ln>
            <a:noFill/>
          </a:ln>
        </p:spPr>
      </p:pic>
      <p:sp>
        <p:nvSpPr>
          <p:cNvPr id="431" name="Google Shape;431;p29"/>
          <p:cNvSpPr txBox="1"/>
          <p:nvPr/>
        </p:nvSpPr>
        <p:spPr>
          <a:xfrm>
            <a:off x="4173451" y="4135164"/>
            <a:ext cx="2128800" cy="30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(Fine-tuning layers)</a:t>
            </a:r>
            <a:endParaRPr b="0" i="0" sz="1400" u="none" cap="none" strike="noStrike">
              <a:solidFill>
                <a:srgbClr val="000000"/>
              </a:solidFill>
              <a:latin typeface="Arial"/>
              <a:ea typeface="Arial"/>
              <a:cs typeface="Arial"/>
              <a:sym typeface="Arial"/>
            </a:endParaRPr>
          </a:p>
        </p:txBody>
      </p:sp>
      <p:sp>
        <p:nvSpPr>
          <p:cNvPr id="432" name="Google Shape;432;p29"/>
          <p:cNvSpPr txBox="1"/>
          <p:nvPr/>
        </p:nvSpPr>
        <p:spPr>
          <a:xfrm>
            <a:off x="6302242" y="3247093"/>
            <a:ext cx="786000" cy="3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transfer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AnB</a:t>
            </a:r>
            <a:endParaRPr b="0" i="0" sz="1400" u="none" cap="none" strike="noStrike">
              <a:solidFill>
                <a:srgbClr val="000000"/>
              </a:solidFill>
              <a:latin typeface="Arial"/>
              <a:ea typeface="Arial"/>
              <a:cs typeface="Arial"/>
              <a:sym typeface="Arial"/>
            </a:endParaRPr>
          </a:p>
        </p:txBody>
      </p:sp>
      <p:sp>
        <p:nvSpPr>
          <p:cNvPr id="433" name="Google Shape;433;p29"/>
          <p:cNvSpPr txBox="1"/>
          <p:nvPr/>
        </p:nvSpPr>
        <p:spPr>
          <a:xfrm>
            <a:off x="1918825" y="3805175"/>
            <a:ext cx="15867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Pretrained trên task/dataset 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3"/>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Nhắc lại CNN</a:t>
            </a:r>
            <a:endParaRPr b="1"/>
          </a:p>
          <a:p>
            <a:pPr indent="0" lvl="0" marL="0" rtl="0" algn="l">
              <a:lnSpc>
                <a:spcPct val="100000"/>
              </a:lnSpc>
              <a:spcBef>
                <a:spcPts val="0"/>
              </a:spcBef>
              <a:spcAft>
                <a:spcPts val="0"/>
              </a:spcAft>
              <a:buSzPts val="2800"/>
              <a:buNone/>
            </a:pPr>
            <a:r>
              <a:t/>
            </a:r>
            <a:endParaRPr b="1"/>
          </a:p>
        </p:txBody>
      </p:sp>
      <p:sp>
        <p:nvSpPr>
          <p:cNvPr id="128" name="Google Shape;128;p3"/>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29" name="Google Shape;129;p3"/>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800" u="none" cap="none" strike="noStrike">
              <a:solidFill>
                <a:srgbClr val="FFFFFF"/>
              </a:solidFill>
              <a:latin typeface="Calibri"/>
              <a:ea typeface="Calibri"/>
              <a:cs typeface="Calibri"/>
              <a:sym typeface="Calibri"/>
            </a:endParaRPr>
          </a:p>
        </p:txBody>
      </p:sp>
      <p:pic>
        <p:nvPicPr>
          <p:cNvPr id="130" name="Google Shape;130;p3"/>
          <p:cNvPicPr preferRelativeResize="0"/>
          <p:nvPr/>
        </p:nvPicPr>
        <p:blipFill rotWithShape="1">
          <a:blip r:embed="rId3">
            <a:alphaModFix/>
          </a:blip>
          <a:srcRect b="0" l="0" r="0" t="0"/>
          <a:stretch/>
        </p:blipFill>
        <p:spPr>
          <a:xfrm>
            <a:off x="2223414" y="1654662"/>
            <a:ext cx="5025072" cy="219563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30"/>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Một số kỹ thuật Transfer Learning</a:t>
            </a:r>
            <a:endParaRPr/>
          </a:p>
        </p:txBody>
      </p:sp>
      <p:sp>
        <p:nvSpPr>
          <p:cNvPr id="439" name="Google Shape;439;p30"/>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40" name="Google Shape;440;p30"/>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800" u="none" cap="none" strike="noStrike">
              <a:solidFill>
                <a:srgbClr val="FFFFFF"/>
              </a:solidFill>
              <a:latin typeface="Calibri"/>
              <a:ea typeface="Calibri"/>
              <a:cs typeface="Calibri"/>
              <a:sym typeface="Calibri"/>
            </a:endParaRPr>
          </a:p>
        </p:txBody>
      </p:sp>
      <p:sp>
        <p:nvSpPr>
          <p:cNvPr id="441" name="Google Shape;441;p30"/>
          <p:cNvSpPr txBox="1"/>
          <p:nvPr/>
        </p:nvSpPr>
        <p:spPr>
          <a:xfrm>
            <a:off x="313200" y="1000075"/>
            <a:ext cx="8415000" cy="1101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16161"/>
              </a:buClr>
              <a:buSzPts val="1800"/>
              <a:buFont typeface="Proxima Nova"/>
              <a:buChar char="●"/>
            </a:pPr>
            <a:r>
              <a:rPr b="1" i="0" lang="en" sz="1800" u="none" cap="none" strike="noStrike">
                <a:solidFill>
                  <a:srgbClr val="616161"/>
                </a:solidFill>
                <a:latin typeface="Proxima Nova"/>
                <a:ea typeface="Proxima Nova"/>
                <a:cs typeface="Proxima Nova"/>
                <a:sym typeface="Proxima Nova"/>
              </a:rPr>
              <a:t>Train lại toàn bộ model, với khởi tạo là trọng số của pretrained model.</a:t>
            </a:r>
            <a:endParaRPr b="1" i="0" sz="1800" u="none" cap="none" strike="noStrike">
              <a:solidFill>
                <a:srgbClr val="616161"/>
              </a:solidFill>
              <a:latin typeface="Arial"/>
              <a:ea typeface="Arial"/>
              <a:cs typeface="Arial"/>
              <a:sym typeface="Arial"/>
            </a:endParaRPr>
          </a:p>
        </p:txBody>
      </p:sp>
      <p:sp>
        <p:nvSpPr>
          <p:cNvPr id="442" name="Google Shape;442;p30"/>
          <p:cNvSpPr txBox="1"/>
          <p:nvPr/>
        </p:nvSpPr>
        <p:spPr>
          <a:xfrm>
            <a:off x="1606800" y="2290950"/>
            <a:ext cx="5827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4BA173"/>
                </a:solidFill>
                <a:latin typeface="Arial"/>
                <a:ea typeface="Arial"/>
                <a:cs typeface="Arial"/>
                <a:sym typeface="Arial"/>
              </a:rPr>
              <a:t>Lựa chọn retrain ở lớp nào thì hiệu quả?</a:t>
            </a:r>
            <a:endParaRPr b="0" i="0" sz="3000" u="none" cap="none" strike="noStrike">
              <a:solidFill>
                <a:srgbClr val="4BA173"/>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31"/>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Một số kỹ thuật Transfer Learning</a:t>
            </a:r>
            <a:endParaRPr/>
          </a:p>
        </p:txBody>
      </p:sp>
      <p:sp>
        <p:nvSpPr>
          <p:cNvPr id="448" name="Google Shape;448;p31"/>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49" name="Google Shape;449;p31"/>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800" u="none" cap="none" strike="noStrike">
              <a:solidFill>
                <a:srgbClr val="FFFFFF"/>
              </a:solidFill>
              <a:latin typeface="Calibri"/>
              <a:ea typeface="Calibri"/>
              <a:cs typeface="Calibri"/>
              <a:sym typeface="Calibri"/>
            </a:endParaRPr>
          </a:p>
        </p:txBody>
      </p:sp>
      <p:sp>
        <p:nvSpPr>
          <p:cNvPr id="450" name="Google Shape;450;p31"/>
          <p:cNvSpPr txBox="1"/>
          <p:nvPr/>
        </p:nvSpPr>
        <p:spPr>
          <a:xfrm>
            <a:off x="313200" y="1000075"/>
            <a:ext cx="8415000" cy="110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 sz="1800" u="none" cap="none" strike="noStrike">
                <a:solidFill>
                  <a:srgbClr val="616161"/>
                </a:solidFill>
                <a:latin typeface="Arial"/>
                <a:ea typeface="Arial"/>
                <a:cs typeface="Arial"/>
                <a:sym typeface="Arial"/>
              </a:rPr>
              <a:t>Việc lựa chọn sử dụng lớp nào để thực hiện retrain phụ thuộc vào nhiều yếu tố, đặc biệt là: </a:t>
            </a:r>
            <a:r>
              <a:rPr b="1" i="0" lang="en" sz="1800" u="none" cap="none" strike="noStrike">
                <a:solidFill>
                  <a:srgbClr val="616161"/>
                </a:solidFill>
                <a:latin typeface="Arial"/>
                <a:ea typeface="Arial"/>
                <a:cs typeface="Arial"/>
                <a:sym typeface="Arial"/>
              </a:rPr>
              <a:t>Sự tương đồng của 2 task </a:t>
            </a:r>
            <a:r>
              <a:rPr b="0" i="0" lang="en" sz="1800" u="none" cap="none" strike="noStrike">
                <a:solidFill>
                  <a:srgbClr val="616161"/>
                </a:solidFill>
                <a:latin typeface="Arial"/>
                <a:ea typeface="Arial"/>
                <a:cs typeface="Arial"/>
                <a:sym typeface="Arial"/>
              </a:rPr>
              <a:t>(dataset domain,...), </a:t>
            </a:r>
            <a:r>
              <a:rPr b="1" i="0" lang="en" sz="1800" u="none" cap="none" strike="noStrike">
                <a:solidFill>
                  <a:srgbClr val="616161"/>
                </a:solidFill>
                <a:latin typeface="Arial"/>
                <a:ea typeface="Arial"/>
                <a:cs typeface="Arial"/>
                <a:sym typeface="Arial"/>
              </a:rPr>
              <a:t>kích cỡ data của bài toán thực tế</a:t>
            </a:r>
            <a:r>
              <a:rPr b="0" i="0" lang="en" sz="1800" u="none" cap="none" strike="noStrike">
                <a:solidFill>
                  <a:srgbClr val="616161"/>
                </a:solidFill>
                <a:latin typeface="Arial"/>
                <a:ea typeface="Arial"/>
                <a:cs typeface="Arial"/>
                <a:sym typeface="Arial"/>
              </a:rPr>
              <a:t>, ... </a:t>
            </a:r>
            <a:endParaRPr b="1" i="0" sz="1800" u="none" cap="none" strike="noStrike">
              <a:solidFill>
                <a:srgbClr val="616161"/>
              </a:solidFill>
              <a:latin typeface="Arial"/>
              <a:ea typeface="Arial"/>
              <a:cs typeface="Arial"/>
              <a:sym typeface="Arial"/>
            </a:endParaRPr>
          </a:p>
        </p:txBody>
      </p:sp>
      <p:pic>
        <p:nvPicPr>
          <p:cNvPr id="451" name="Google Shape;451;p31"/>
          <p:cNvPicPr preferRelativeResize="0"/>
          <p:nvPr/>
        </p:nvPicPr>
        <p:blipFill rotWithShape="1">
          <a:blip r:embed="rId3">
            <a:alphaModFix/>
          </a:blip>
          <a:srcRect b="0" l="0" r="0" t="0"/>
          <a:stretch/>
        </p:blipFill>
        <p:spPr>
          <a:xfrm>
            <a:off x="1994349" y="2106450"/>
            <a:ext cx="5535975" cy="2817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33"/>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Tài liệu tham khảo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457" name="Google Shape;457;p33"/>
          <p:cNvSpPr txBox="1"/>
          <p:nvPr>
            <p:ph idx="1" type="body"/>
          </p:nvPr>
        </p:nvSpPr>
        <p:spPr>
          <a:xfrm>
            <a:off x="311700" y="999725"/>
            <a:ext cx="8618400" cy="376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Asifullah Khan et al. (2019). A Survey of the Recent Architectures of Deep Convolutional Neural Networks</a:t>
            </a:r>
            <a:endParaRPr/>
          </a:p>
          <a:p>
            <a:pPr indent="-342900" lvl="0" marL="457200" rtl="0" algn="l">
              <a:lnSpc>
                <a:spcPct val="115000"/>
              </a:lnSpc>
              <a:spcBef>
                <a:spcPts val="0"/>
              </a:spcBef>
              <a:spcAft>
                <a:spcPts val="0"/>
              </a:spcAft>
              <a:buSzPts val="1800"/>
              <a:buAutoNum type="arabicPeriod"/>
            </a:pPr>
            <a:r>
              <a:rPr lang="en" u="sng">
                <a:solidFill>
                  <a:schemeClr val="hlink"/>
                </a:solidFill>
                <a:hlinkClick r:id="rId3"/>
              </a:rPr>
              <a:t>Simone Bianco et al. (2018). Benchmark Analysis of Representative Deep Neural Network Architectures</a:t>
            </a:r>
            <a:endParaRPr/>
          </a:p>
          <a:p>
            <a:pPr indent="-342900" lvl="0" marL="457200" rtl="0" algn="l">
              <a:lnSpc>
                <a:spcPct val="115000"/>
              </a:lnSpc>
              <a:spcBef>
                <a:spcPts val="0"/>
              </a:spcBef>
              <a:spcAft>
                <a:spcPts val="0"/>
              </a:spcAft>
              <a:buSzPts val="1800"/>
              <a:buAutoNum type="arabicPeriod"/>
            </a:pPr>
            <a:r>
              <a:rPr lang="en" u="sng">
                <a:solidFill>
                  <a:schemeClr val="hlink"/>
                </a:solidFill>
                <a:hlinkClick r:id="rId4"/>
              </a:rPr>
              <a:t>https://keras.io/applications/</a:t>
            </a:r>
            <a:endParaRPr/>
          </a:p>
          <a:p>
            <a:pPr indent="-342900" lvl="0" marL="457200" rtl="0" algn="l">
              <a:lnSpc>
                <a:spcPct val="115000"/>
              </a:lnSpc>
              <a:spcBef>
                <a:spcPts val="0"/>
              </a:spcBef>
              <a:spcAft>
                <a:spcPts val="0"/>
              </a:spcAft>
              <a:buSzPts val="1800"/>
              <a:buAutoNum type="arabicPeriod"/>
            </a:pPr>
            <a:r>
              <a:rPr lang="en"/>
              <a:t>Stanford CS231n (2018)</a:t>
            </a:r>
            <a:endParaRPr/>
          </a:p>
          <a:p>
            <a:pPr indent="-342900" lvl="0" marL="457200" rtl="0" algn="l">
              <a:lnSpc>
                <a:spcPct val="115000"/>
              </a:lnSpc>
              <a:spcBef>
                <a:spcPts val="0"/>
              </a:spcBef>
              <a:spcAft>
                <a:spcPts val="0"/>
              </a:spcAft>
              <a:buSzPts val="1800"/>
              <a:buAutoNum type="arabicPeriod"/>
            </a:pPr>
            <a:r>
              <a:rPr lang="en"/>
              <a:t>UoT CSC2523 Deep Learning in Computer Vision course (2018)</a:t>
            </a:r>
            <a:endParaRPr/>
          </a:p>
        </p:txBody>
      </p:sp>
      <p:sp>
        <p:nvSpPr>
          <p:cNvPr id="458" name="Google Shape;458;p33"/>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59" name="Google Shape;459;p33"/>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4"/>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Nhắc lại CNN</a:t>
            </a:r>
            <a:endParaRPr b="1"/>
          </a:p>
          <a:p>
            <a:pPr indent="0" lvl="0" marL="0" rtl="0" algn="l">
              <a:lnSpc>
                <a:spcPct val="100000"/>
              </a:lnSpc>
              <a:spcBef>
                <a:spcPts val="0"/>
              </a:spcBef>
              <a:spcAft>
                <a:spcPts val="0"/>
              </a:spcAft>
              <a:buSzPts val="2800"/>
              <a:buNone/>
            </a:pPr>
            <a:r>
              <a:t/>
            </a:r>
            <a:endParaRPr b="1"/>
          </a:p>
        </p:txBody>
      </p:sp>
      <p:sp>
        <p:nvSpPr>
          <p:cNvPr id="136" name="Google Shape;136;p4"/>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37" name="Google Shape;137;p4"/>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800" u="none" cap="none" strike="noStrike">
              <a:solidFill>
                <a:srgbClr val="FFFFFF"/>
              </a:solidFill>
              <a:latin typeface="Calibri"/>
              <a:ea typeface="Calibri"/>
              <a:cs typeface="Calibri"/>
              <a:sym typeface="Calibri"/>
            </a:endParaRPr>
          </a:p>
        </p:txBody>
      </p:sp>
      <p:pic>
        <p:nvPicPr>
          <p:cNvPr id="138" name="Google Shape;138;p4"/>
          <p:cNvPicPr preferRelativeResize="0"/>
          <p:nvPr/>
        </p:nvPicPr>
        <p:blipFill rotWithShape="1">
          <a:blip r:embed="rId3">
            <a:alphaModFix/>
          </a:blip>
          <a:srcRect b="0" l="0" r="0" t="0"/>
          <a:stretch/>
        </p:blipFill>
        <p:spPr>
          <a:xfrm>
            <a:off x="1926189" y="1709665"/>
            <a:ext cx="5066130" cy="2584527"/>
          </a:xfrm>
          <a:prstGeom prst="rect">
            <a:avLst/>
          </a:prstGeom>
          <a:noFill/>
          <a:ln>
            <a:noFill/>
          </a:ln>
        </p:spPr>
      </p:pic>
      <p:sp>
        <p:nvSpPr>
          <p:cNvPr id="139" name="Google Shape;139;p4"/>
          <p:cNvSpPr/>
          <p:nvPr/>
        </p:nvSpPr>
        <p:spPr>
          <a:xfrm rot="5400000">
            <a:off x="4198900" y="454275"/>
            <a:ext cx="243600" cy="2510700"/>
          </a:xfrm>
          <a:prstGeom prst="leftBrace">
            <a:avLst>
              <a:gd fmla="val 8333" name="adj1"/>
              <a:gd fmla="val 50000" name="adj2"/>
            </a:avLst>
          </a:prstGeom>
          <a:no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 name="Google Shape;140;p4"/>
          <p:cNvSpPr txBox="1"/>
          <p:nvPr/>
        </p:nvSpPr>
        <p:spPr>
          <a:xfrm>
            <a:off x="3536938" y="1216609"/>
            <a:ext cx="1567500" cy="28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Convolution</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rot="5400000">
            <a:off x="6059448" y="1252275"/>
            <a:ext cx="243600" cy="914700"/>
          </a:xfrm>
          <a:prstGeom prst="leftBrace">
            <a:avLst>
              <a:gd fmla="val 8333" name="adj1"/>
              <a:gd fmla="val 50000" name="adj2"/>
            </a:avLst>
          </a:prstGeom>
          <a:no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 name="Google Shape;142;p4"/>
          <p:cNvSpPr txBox="1"/>
          <p:nvPr/>
        </p:nvSpPr>
        <p:spPr>
          <a:xfrm>
            <a:off x="5383430" y="1218409"/>
            <a:ext cx="18084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Fully connected</a:t>
            </a:r>
            <a:endParaRPr b="0" i="0" sz="1400" u="none" cap="none" strike="noStrike">
              <a:solidFill>
                <a:srgbClr val="000000"/>
              </a:solidFill>
              <a:latin typeface="Arial"/>
              <a:ea typeface="Arial"/>
              <a:cs typeface="Arial"/>
              <a:sym typeface="Arial"/>
            </a:endParaRPr>
          </a:p>
        </p:txBody>
      </p:sp>
      <p:sp>
        <p:nvSpPr>
          <p:cNvPr id="143" name="Google Shape;143;p4"/>
          <p:cNvSpPr txBox="1"/>
          <p:nvPr/>
        </p:nvSpPr>
        <p:spPr>
          <a:xfrm>
            <a:off x="1328849" y="4294200"/>
            <a:ext cx="64863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0000"/>
                </a:solidFill>
                <a:latin typeface="Arial"/>
                <a:ea typeface="Arial"/>
                <a:cs typeface="Arial"/>
                <a:sym typeface="Arial"/>
              </a:rPr>
              <a:t>Learning Hierarchical Representations</a:t>
            </a:r>
            <a:endParaRPr b="1" i="0" sz="24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5"/>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Sự phát triển của CNN</a:t>
            </a:r>
            <a:endParaRPr b="1"/>
          </a:p>
        </p:txBody>
      </p:sp>
      <p:sp>
        <p:nvSpPr>
          <p:cNvPr id="149" name="Google Shape;149;p5"/>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0" name="Google Shape;150;p5"/>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sp>
        <p:nvSpPr>
          <p:cNvPr id="151" name="Google Shape;151;p5"/>
          <p:cNvSpPr txBox="1"/>
          <p:nvPr/>
        </p:nvSpPr>
        <p:spPr>
          <a:xfrm>
            <a:off x="201775" y="4274441"/>
            <a:ext cx="1769100" cy="5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&gt; 14M ảnh</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&gt; 20K class</a:t>
            </a:r>
            <a:endParaRPr b="0" i="0" sz="1600" u="none" cap="none" strike="noStrike">
              <a:solidFill>
                <a:srgbClr val="000000"/>
              </a:solidFill>
              <a:latin typeface="Arial"/>
              <a:ea typeface="Arial"/>
              <a:cs typeface="Arial"/>
              <a:sym typeface="Arial"/>
            </a:endParaRPr>
          </a:p>
        </p:txBody>
      </p:sp>
      <p:sp>
        <p:nvSpPr>
          <p:cNvPr id="152" name="Google Shape;152;p5"/>
          <p:cNvSpPr txBox="1"/>
          <p:nvPr/>
        </p:nvSpPr>
        <p:spPr>
          <a:xfrm>
            <a:off x="6486525" y="3667706"/>
            <a:ext cx="2452800" cy="1107900"/>
          </a:xfrm>
          <a:prstGeom prst="rect">
            <a:avLst/>
          </a:prstGeom>
          <a:noFill/>
          <a:ln cap="flat" cmpd="sng" w="9525">
            <a:solidFill>
              <a:srgbClr val="7030A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Tổ chức cuộc thi thường niên từ 2010</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Classification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Detection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3" name="Google Shape;153;p5"/>
          <p:cNvSpPr txBox="1"/>
          <p:nvPr/>
        </p:nvSpPr>
        <p:spPr>
          <a:xfrm>
            <a:off x="106068" y="3938189"/>
            <a:ext cx="62253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0" i="1" lang="en" sz="1700" u="none" cap="none" strike="noStrike">
                <a:solidFill>
                  <a:srgbClr val="000000"/>
                </a:solidFill>
                <a:latin typeface="Arial"/>
                <a:ea typeface="Arial"/>
                <a:cs typeface="Arial"/>
                <a:sym typeface="Arial"/>
              </a:rPr>
              <a:t>ImageNet Large Scale Visual Recognition Challenge (ILSVRC)</a:t>
            </a:r>
            <a:endParaRPr b="0" i="1" sz="1400" u="none" cap="none" strike="noStrike">
              <a:solidFill>
                <a:srgbClr val="000000"/>
              </a:solidFill>
              <a:latin typeface="Arial"/>
              <a:ea typeface="Arial"/>
              <a:cs typeface="Arial"/>
              <a:sym typeface="Arial"/>
            </a:endParaRPr>
          </a:p>
        </p:txBody>
      </p:sp>
      <p:pic>
        <p:nvPicPr>
          <p:cNvPr id="154" name="Google Shape;154;p5"/>
          <p:cNvPicPr preferRelativeResize="0"/>
          <p:nvPr/>
        </p:nvPicPr>
        <p:blipFill rotWithShape="1">
          <a:blip r:embed="rId3">
            <a:alphaModFix/>
          </a:blip>
          <a:srcRect b="0" l="0" r="0" t="0"/>
          <a:stretch/>
        </p:blipFill>
        <p:spPr>
          <a:xfrm>
            <a:off x="1884475" y="905138"/>
            <a:ext cx="5342325" cy="2352449"/>
          </a:xfrm>
          <a:prstGeom prst="rect">
            <a:avLst/>
          </a:prstGeom>
          <a:noFill/>
          <a:ln>
            <a:noFill/>
          </a:ln>
        </p:spPr>
      </p:pic>
      <p:sp>
        <p:nvSpPr>
          <p:cNvPr id="155" name="Google Shape;155;p5"/>
          <p:cNvSpPr/>
          <p:nvPr/>
        </p:nvSpPr>
        <p:spPr>
          <a:xfrm>
            <a:off x="3092825" y="849325"/>
            <a:ext cx="4044000" cy="24831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5"/>
          <p:cNvPicPr preferRelativeResize="0"/>
          <p:nvPr/>
        </p:nvPicPr>
        <p:blipFill rotWithShape="1">
          <a:blip r:embed="rId4">
            <a:alphaModFix/>
          </a:blip>
          <a:srcRect b="0" l="0" r="0" t="0"/>
          <a:stretch/>
        </p:blipFill>
        <p:spPr>
          <a:xfrm>
            <a:off x="201775" y="3598581"/>
            <a:ext cx="1953038" cy="269081"/>
          </a:xfrm>
          <a:prstGeom prst="rect">
            <a:avLst/>
          </a:prstGeom>
          <a:noFill/>
          <a:ln>
            <a:noFill/>
          </a:ln>
        </p:spPr>
      </p:pic>
      <p:cxnSp>
        <p:nvCxnSpPr>
          <p:cNvPr id="157" name="Google Shape;157;p5"/>
          <p:cNvCxnSpPr>
            <a:stCxn id="158" idx="2"/>
            <a:endCxn id="155" idx="3"/>
          </p:cNvCxnSpPr>
          <p:nvPr/>
        </p:nvCxnSpPr>
        <p:spPr>
          <a:xfrm flipH="1">
            <a:off x="7136900" y="1394250"/>
            <a:ext cx="1114200" cy="696600"/>
          </a:xfrm>
          <a:prstGeom prst="straightConnector1">
            <a:avLst/>
          </a:prstGeom>
          <a:noFill/>
          <a:ln cap="flat" cmpd="sng" w="19050">
            <a:solidFill>
              <a:srgbClr val="38761D"/>
            </a:solidFill>
            <a:prstDash val="solid"/>
            <a:round/>
            <a:headEnd len="sm" w="sm" type="none"/>
            <a:tailEnd len="med" w="med" type="triangle"/>
          </a:ln>
        </p:spPr>
      </p:cxnSp>
      <p:sp>
        <p:nvSpPr>
          <p:cNvPr id="158" name="Google Shape;158;p5"/>
          <p:cNvSpPr txBox="1"/>
          <p:nvPr/>
        </p:nvSpPr>
        <p:spPr>
          <a:xfrm>
            <a:off x="7456550" y="1122150"/>
            <a:ext cx="1589100" cy="27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02729"/>
              </a:buClr>
              <a:buSzPts val="1100"/>
              <a:buFont typeface="Arial"/>
              <a:buNone/>
            </a:pPr>
            <a:r>
              <a:rPr b="1" i="0" lang="en" sz="1400" u="none" cap="none" strike="noStrike">
                <a:solidFill>
                  <a:srgbClr val="202729"/>
                </a:solidFill>
                <a:latin typeface="Arial"/>
                <a:ea typeface="Arial"/>
                <a:cs typeface="Arial"/>
                <a:sym typeface="Arial"/>
              </a:rPr>
              <a:t>CNN milestones</a:t>
            </a:r>
            <a:endParaRPr b="1" i="0" sz="1400" u="none" cap="none" strike="noStrike">
              <a:solidFill>
                <a:srgbClr val="2027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59" name="Google Shape;159;p5"/>
          <p:cNvSpPr txBox="1"/>
          <p:nvPr/>
        </p:nvSpPr>
        <p:spPr>
          <a:xfrm>
            <a:off x="3535625" y="3351613"/>
            <a:ext cx="1504200" cy="31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980000"/>
                </a:solidFill>
                <a:latin typeface="Arial"/>
                <a:ea typeface="Arial"/>
                <a:cs typeface="Arial"/>
                <a:sym typeface="Arial"/>
              </a:rPr>
              <a:t>Deep CNN</a:t>
            </a:r>
            <a:endParaRPr b="1" i="0" sz="1400" u="none" cap="none" strike="noStrike">
              <a:solidFill>
                <a:srgbClr val="980000"/>
              </a:solidFill>
              <a:latin typeface="Arial"/>
              <a:ea typeface="Arial"/>
              <a:cs typeface="Arial"/>
              <a:sym typeface="Arial"/>
            </a:endParaRPr>
          </a:p>
        </p:txBody>
      </p:sp>
      <p:sp>
        <p:nvSpPr>
          <p:cNvPr id="160" name="Google Shape;160;p5"/>
          <p:cNvSpPr txBox="1"/>
          <p:nvPr/>
        </p:nvSpPr>
        <p:spPr>
          <a:xfrm>
            <a:off x="7615700" y="3139506"/>
            <a:ext cx="1270800" cy="31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LeNet (1993)</a:t>
            </a:r>
            <a:endParaRPr b="1" i="0" sz="1400" u="none" cap="none" strike="noStrike">
              <a:solidFill>
                <a:srgbClr val="000000"/>
              </a:solidFill>
              <a:latin typeface="Arial"/>
              <a:ea typeface="Arial"/>
              <a:cs typeface="Arial"/>
              <a:sym typeface="Arial"/>
            </a:endParaRPr>
          </a:p>
        </p:txBody>
      </p:sp>
      <p:cxnSp>
        <p:nvCxnSpPr>
          <p:cNvPr id="161" name="Google Shape;161;p5"/>
          <p:cNvCxnSpPr>
            <a:stCxn id="158" idx="2"/>
            <a:endCxn id="160" idx="0"/>
          </p:cNvCxnSpPr>
          <p:nvPr/>
        </p:nvCxnSpPr>
        <p:spPr>
          <a:xfrm>
            <a:off x="8251100" y="1394250"/>
            <a:ext cx="0" cy="1745400"/>
          </a:xfrm>
          <a:prstGeom prst="straightConnector1">
            <a:avLst/>
          </a:prstGeom>
          <a:noFill/>
          <a:ln cap="flat" cmpd="sng" w="19050">
            <a:solidFill>
              <a:srgbClr val="38761D"/>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6"/>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LeNet-5</a:t>
            </a:r>
            <a:endParaRPr/>
          </a:p>
        </p:txBody>
      </p:sp>
      <p:sp>
        <p:nvSpPr>
          <p:cNvPr id="167" name="Google Shape;167;p6"/>
          <p:cNvSpPr txBox="1"/>
          <p:nvPr>
            <p:ph idx="1" type="body"/>
          </p:nvPr>
        </p:nvSpPr>
        <p:spPr>
          <a:xfrm>
            <a:off x="311700" y="999725"/>
            <a:ext cx="8618400" cy="376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Đặc trưng nổi bật so với các mạng neural network tại thời điểm bấy giờ</a:t>
            </a:r>
            <a:endParaRPr/>
          </a:p>
          <a:p>
            <a:pPr indent="-342900" lvl="0" marL="457200" rtl="0" algn="l">
              <a:lnSpc>
                <a:spcPct val="115000"/>
              </a:lnSpc>
              <a:spcBef>
                <a:spcPts val="1600"/>
              </a:spcBef>
              <a:spcAft>
                <a:spcPts val="0"/>
              </a:spcAft>
              <a:buSzPts val="1800"/>
              <a:buChar char="●"/>
            </a:pPr>
            <a:r>
              <a:rPr lang="en"/>
              <a:t>Convolutions</a:t>
            </a:r>
            <a:endParaRPr/>
          </a:p>
          <a:p>
            <a:pPr indent="-342900" lvl="0" marL="457200" rtl="0" algn="l">
              <a:lnSpc>
                <a:spcPct val="115000"/>
              </a:lnSpc>
              <a:spcBef>
                <a:spcPts val="0"/>
              </a:spcBef>
              <a:spcAft>
                <a:spcPts val="0"/>
              </a:spcAft>
              <a:buSzPts val="1800"/>
              <a:buChar char="●"/>
            </a:pPr>
            <a:r>
              <a:rPr lang="en"/>
              <a:t>Subsampling (pooling)</a:t>
            </a:r>
            <a:endParaRPr/>
          </a:p>
          <a:p>
            <a:pPr indent="-342900" lvl="0" marL="457200" rtl="0" algn="l">
              <a:lnSpc>
                <a:spcPct val="115000"/>
              </a:lnSpc>
              <a:spcBef>
                <a:spcPts val="0"/>
              </a:spcBef>
              <a:spcAft>
                <a:spcPts val="0"/>
              </a:spcAft>
              <a:buSzPts val="1800"/>
              <a:buChar char="●"/>
            </a:pPr>
            <a:r>
              <a:rPr lang="en"/>
              <a:t>Fully-connected outputs</a:t>
            </a:r>
            <a:endParaRPr/>
          </a:p>
          <a:p>
            <a:pPr indent="0" lvl="0" marL="0" rtl="0" algn="l">
              <a:lnSpc>
                <a:spcPct val="115000"/>
              </a:lnSpc>
              <a:spcBef>
                <a:spcPts val="1600"/>
              </a:spcBef>
              <a:spcAft>
                <a:spcPts val="1600"/>
              </a:spcAft>
              <a:buSzPts val="1800"/>
              <a:buNone/>
            </a:pPr>
            <a:r>
              <a:t/>
            </a:r>
            <a:endParaRPr/>
          </a:p>
        </p:txBody>
      </p:sp>
      <p:sp>
        <p:nvSpPr>
          <p:cNvPr id="168" name="Google Shape;168;p6"/>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9" name="Google Shape;169;p6"/>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170" name="Google Shape;170;p6"/>
          <p:cNvPicPr preferRelativeResize="0"/>
          <p:nvPr/>
        </p:nvPicPr>
        <p:blipFill rotWithShape="1">
          <a:blip r:embed="rId3">
            <a:alphaModFix/>
          </a:blip>
          <a:srcRect b="5319" l="2010" r="-2008" t="-5319"/>
          <a:stretch/>
        </p:blipFill>
        <p:spPr>
          <a:xfrm>
            <a:off x="2962229" y="2452156"/>
            <a:ext cx="5967878" cy="17692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7"/>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AlexNet – ILSVRC 2012 Winner</a:t>
            </a:r>
            <a:endParaRPr/>
          </a:p>
        </p:txBody>
      </p:sp>
      <p:sp>
        <p:nvSpPr>
          <p:cNvPr id="176" name="Google Shape;176;p7"/>
          <p:cNvSpPr txBox="1"/>
          <p:nvPr>
            <p:ph idx="1" type="body"/>
          </p:nvPr>
        </p:nvSpPr>
        <p:spPr>
          <a:xfrm>
            <a:off x="311700" y="999725"/>
            <a:ext cx="8618400" cy="376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Đặc trưng:</a:t>
            </a:r>
            <a:endParaRPr/>
          </a:p>
          <a:p>
            <a:pPr indent="-342900" lvl="0" marL="457200" rtl="0" algn="l">
              <a:lnSpc>
                <a:spcPct val="115000"/>
              </a:lnSpc>
              <a:spcBef>
                <a:spcPts val="1600"/>
              </a:spcBef>
              <a:spcAft>
                <a:spcPts val="0"/>
              </a:spcAft>
              <a:buSzPts val="1800"/>
              <a:buChar char="●"/>
            </a:pPr>
            <a:r>
              <a:rPr lang="en"/>
              <a:t>ReLU activation</a:t>
            </a:r>
            <a:endParaRPr/>
          </a:p>
          <a:p>
            <a:pPr indent="-342900" lvl="0" marL="457200" rtl="0" algn="l">
              <a:lnSpc>
                <a:spcPct val="115000"/>
              </a:lnSpc>
              <a:spcBef>
                <a:spcPts val="0"/>
              </a:spcBef>
              <a:spcAft>
                <a:spcPts val="0"/>
              </a:spcAft>
              <a:buSzPts val="1800"/>
              <a:buChar char="●"/>
            </a:pPr>
            <a:r>
              <a:rPr lang="en"/>
              <a:t>Dropout</a:t>
            </a:r>
            <a:endParaRPr/>
          </a:p>
          <a:p>
            <a:pPr indent="0" lvl="0" marL="0" rtl="0" algn="l">
              <a:lnSpc>
                <a:spcPct val="115000"/>
              </a:lnSpc>
              <a:spcBef>
                <a:spcPts val="1600"/>
              </a:spcBef>
              <a:spcAft>
                <a:spcPts val="1600"/>
              </a:spcAft>
              <a:buSzPts val="1800"/>
              <a:buNone/>
            </a:pPr>
            <a:r>
              <a:t/>
            </a:r>
            <a:endParaRPr/>
          </a:p>
        </p:txBody>
      </p:sp>
      <p:sp>
        <p:nvSpPr>
          <p:cNvPr id="177" name="Google Shape;177;p7"/>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78" name="Google Shape;178;p7"/>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179" name="Google Shape;179;p7"/>
          <p:cNvPicPr preferRelativeResize="0"/>
          <p:nvPr/>
        </p:nvPicPr>
        <p:blipFill rotWithShape="1">
          <a:blip r:embed="rId3">
            <a:alphaModFix/>
          </a:blip>
          <a:srcRect b="0" l="0" r="0" t="0"/>
          <a:stretch/>
        </p:blipFill>
        <p:spPr>
          <a:xfrm>
            <a:off x="4920350" y="872925"/>
            <a:ext cx="2444475" cy="381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8"/>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AlexNet – ILSVRC 2012 Winner</a:t>
            </a:r>
            <a:endParaRPr/>
          </a:p>
        </p:txBody>
      </p:sp>
      <p:sp>
        <p:nvSpPr>
          <p:cNvPr id="185" name="Google Shape;185;p8"/>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86" name="Google Shape;186;p8"/>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187" name="Google Shape;187;p8"/>
          <p:cNvPicPr preferRelativeResize="0"/>
          <p:nvPr/>
        </p:nvPicPr>
        <p:blipFill rotWithShape="1">
          <a:blip r:embed="rId3">
            <a:alphaModFix/>
          </a:blip>
          <a:srcRect b="0" l="0" r="0" t="0"/>
          <a:stretch/>
        </p:blipFill>
        <p:spPr>
          <a:xfrm>
            <a:off x="997500" y="811100"/>
            <a:ext cx="7218103" cy="4060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9"/>
          <p:cNvSpPr txBox="1"/>
          <p:nvPr>
            <p:ph type="title"/>
          </p:nvPr>
        </p:nvSpPr>
        <p:spPr>
          <a:xfrm>
            <a:off x="1002600" y="238400"/>
            <a:ext cx="713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ZFNet – ILSVRC 2013 Winner</a:t>
            </a:r>
            <a:endParaRPr/>
          </a:p>
        </p:txBody>
      </p:sp>
      <p:sp>
        <p:nvSpPr>
          <p:cNvPr id="193" name="Google Shape;193;p9"/>
          <p:cNvSpPr txBox="1"/>
          <p:nvPr>
            <p:ph idx="1" type="body"/>
          </p:nvPr>
        </p:nvSpPr>
        <p:spPr>
          <a:xfrm>
            <a:off x="311700" y="999725"/>
            <a:ext cx="5548500" cy="376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Đặc trưng:</a:t>
            </a:r>
            <a:endParaRPr/>
          </a:p>
          <a:p>
            <a:pPr indent="-342900" lvl="0" marL="457200" rtl="0" algn="l">
              <a:lnSpc>
                <a:spcPct val="115000"/>
              </a:lnSpc>
              <a:spcBef>
                <a:spcPts val="1600"/>
              </a:spcBef>
              <a:spcAft>
                <a:spcPts val="0"/>
              </a:spcAft>
              <a:buSzPts val="1800"/>
              <a:buChar char="●"/>
            </a:pPr>
            <a:r>
              <a:rPr lang="en"/>
              <a:t>Dựa trên AlexNet</a:t>
            </a:r>
            <a:endParaRPr/>
          </a:p>
          <a:p>
            <a:pPr indent="-342900" lvl="0" marL="457200" rtl="0" algn="l">
              <a:lnSpc>
                <a:spcPct val="115000"/>
              </a:lnSpc>
              <a:spcBef>
                <a:spcPts val="0"/>
              </a:spcBef>
              <a:spcAft>
                <a:spcPts val="0"/>
              </a:spcAft>
              <a:buSzPts val="1800"/>
              <a:buChar char="●"/>
            </a:pPr>
            <a:r>
              <a:rPr lang="en"/>
              <a:t>Điều chỉnh hyperparameter hiệu quả thông qua visualizing features</a:t>
            </a:r>
            <a:endParaRPr/>
          </a:p>
          <a:p>
            <a:pPr indent="-342900" lvl="0" marL="457200" rtl="0" algn="l">
              <a:lnSpc>
                <a:spcPct val="115000"/>
              </a:lnSpc>
              <a:spcBef>
                <a:spcPts val="0"/>
              </a:spcBef>
              <a:spcAft>
                <a:spcPts val="0"/>
              </a:spcAft>
              <a:buSzPts val="1800"/>
              <a:buChar char="●"/>
            </a:pPr>
            <a:r>
              <a:rPr lang="en"/>
              <a:t>Sử dụng filters cỡ nhỏ</a:t>
            </a:r>
            <a:endParaRPr/>
          </a:p>
          <a:p>
            <a:pPr indent="0" lvl="0" marL="0" rtl="0" algn="l">
              <a:lnSpc>
                <a:spcPct val="115000"/>
              </a:lnSpc>
              <a:spcBef>
                <a:spcPts val="1600"/>
              </a:spcBef>
              <a:spcAft>
                <a:spcPts val="1600"/>
              </a:spcAft>
              <a:buSzPts val="1800"/>
              <a:buNone/>
            </a:pPr>
            <a:r>
              <a:t/>
            </a:r>
            <a:endParaRPr/>
          </a:p>
        </p:txBody>
      </p:sp>
      <p:sp>
        <p:nvSpPr>
          <p:cNvPr id="194" name="Google Shape;194;p9"/>
          <p:cNvSpPr txBox="1"/>
          <p:nvPr>
            <p:ph idx="12" type="sldNum"/>
          </p:nvPr>
        </p:nvSpPr>
        <p:spPr>
          <a:xfrm>
            <a:off x="8595308" y="4764142"/>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5" name="Google Shape;195;p9"/>
          <p:cNvSpPr/>
          <p:nvPr/>
        </p:nvSpPr>
        <p:spPr>
          <a:xfrm>
            <a:off x="633538" y="327950"/>
            <a:ext cx="375600" cy="393600"/>
          </a:xfrm>
          <a:prstGeom prst="ellipse">
            <a:avLst/>
          </a:prstGeom>
          <a:gradFill>
            <a:gsLst>
              <a:gs pos="0">
                <a:srgbClr val="545670"/>
              </a:gs>
              <a:gs pos="29000">
                <a:srgbClr val="00A899"/>
              </a:gs>
              <a:gs pos="85000">
                <a:srgbClr val="C2D54D"/>
              </a:gs>
              <a:gs pos="100000">
                <a:srgbClr val="C2D54D"/>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800" u="none" cap="none" strike="noStrike">
              <a:solidFill>
                <a:srgbClr val="FFFFFF"/>
              </a:solidFill>
              <a:latin typeface="Calibri"/>
              <a:ea typeface="Calibri"/>
              <a:cs typeface="Calibri"/>
              <a:sym typeface="Calibri"/>
            </a:endParaRPr>
          </a:p>
        </p:txBody>
      </p:sp>
      <p:pic>
        <p:nvPicPr>
          <p:cNvPr id="196" name="Google Shape;196;p9"/>
          <p:cNvPicPr preferRelativeResize="0"/>
          <p:nvPr/>
        </p:nvPicPr>
        <p:blipFill rotWithShape="1">
          <a:blip r:embed="rId3">
            <a:alphaModFix/>
          </a:blip>
          <a:srcRect b="0" l="0" r="0" t="0"/>
          <a:stretch/>
        </p:blipFill>
        <p:spPr>
          <a:xfrm>
            <a:off x="5860225" y="862600"/>
            <a:ext cx="2444475" cy="3814200"/>
          </a:xfrm>
          <a:prstGeom prst="rect">
            <a:avLst/>
          </a:prstGeom>
          <a:noFill/>
          <a:ln>
            <a:noFill/>
          </a:ln>
        </p:spPr>
      </p:pic>
      <p:cxnSp>
        <p:nvCxnSpPr>
          <p:cNvPr id="197" name="Google Shape;197;p9"/>
          <p:cNvCxnSpPr/>
          <p:nvPr/>
        </p:nvCxnSpPr>
        <p:spPr>
          <a:xfrm flipH="1" rot="10800000">
            <a:off x="6139775" y="1065650"/>
            <a:ext cx="463500" cy="11700"/>
          </a:xfrm>
          <a:prstGeom prst="straightConnector1">
            <a:avLst/>
          </a:prstGeom>
          <a:noFill/>
          <a:ln cap="flat" cmpd="sng" w="28575">
            <a:solidFill>
              <a:srgbClr val="70AD47"/>
            </a:solidFill>
            <a:prstDash val="solid"/>
            <a:round/>
            <a:headEnd len="sm" w="sm" type="none"/>
            <a:tailEnd len="sm" w="sm" type="none"/>
          </a:ln>
        </p:spPr>
      </p:cxnSp>
      <p:cxnSp>
        <p:nvCxnSpPr>
          <p:cNvPr id="198" name="Google Shape;198;p9"/>
          <p:cNvCxnSpPr/>
          <p:nvPr/>
        </p:nvCxnSpPr>
        <p:spPr>
          <a:xfrm>
            <a:off x="7230525" y="1077350"/>
            <a:ext cx="218400" cy="0"/>
          </a:xfrm>
          <a:prstGeom prst="straightConnector1">
            <a:avLst/>
          </a:prstGeom>
          <a:noFill/>
          <a:ln cap="flat" cmpd="sng" w="28575">
            <a:solidFill>
              <a:srgbClr val="70AD47"/>
            </a:solidFill>
            <a:prstDash val="solid"/>
            <a:round/>
            <a:headEnd len="sm" w="sm" type="none"/>
            <a:tailEnd len="sm" w="sm" type="none"/>
          </a:ln>
        </p:spPr>
      </p:cxnSp>
      <p:cxnSp>
        <p:nvCxnSpPr>
          <p:cNvPr id="199" name="Google Shape;199;p9"/>
          <p:cNvCxnSpPr/>
          <p:nvPr/>
        </p:nvCxnSpPr>
        <p:spPr>
          <a:xfrm>
            <a:off x="7346350" y="2029075"/>
            <a:ext cx="369000" cy="9900"/>
          </a:xfrm>
          <a:prstGeom prst="straightConnector1">
            <a:avLst/>
          </a:prstGeom>
          <a:noFill/>
          <a:ln cap="flat" cmpd="sng" w="28575">
            <a:solidFill>
              <a:srgbClr val="70AD47"/>
            </a:solidFill>
            <a:prstDash val="solid"/>
            <a:round/>
            <a:headEnd len="sm" w="sm" type="none"/>
            <a:tailEnd len="sm" w="sm" type="none"/>
          </a:ln>
        </p:spPr>
      </p:cxnSp>
      <p:cxnSp>
        <p:nvCxnSpPr>
          <p:cNvPr id="200" name="Google Shape;200;p9"/>
          <p:cNvCxnSpPr/>
          <p:nvPr/>
        </p:nvCxnSpPr>
        <p:spPr>
          <a:xfrm>
            <a:off x="7346350" y="2515625"/>
            <a:ext cx="369000" cy="21300"/>
          </a:xfrm>
          <a:prstGeom prst="straightConnector1">
            <a:avLst/>
          </a:prstGeom>
          <a:noFill/>
          <a:ln cap="flat" cmpd="sng" w="28575">
            <a:solidFill>
              <a:srgbClr val="70AD47"/>
            </a:solidFill>
            <a:prstDash val="solid"/>
            <a:round/>
            <a:headEnd len="sm" w="sm" type="none"/>
            <a:tailEnd len="sm" w="sm" type="none"/>
          </a:ln>
        </p:spPr>
      </p:cxnSp>
      <p:cxnSp>
        <p:nvCxnSpPr>
          <p:cNvPr id="201" name="Google Shape;201;p9"/>
          <p:cNvCxnSpPr/>
          <p:nvPr/>
        </p:nvCxnSpPr>
        <p:spPr>
          <a:xfrm flipH="1" rot="10800000">
            <a:off x="6985425" y="3023475"/>
            <a:ext cx="359100" cy="1800"/>
          </a:xfrm>
          <a:prstGeom prst="straightConnector1">
            <a:avLst/>
          </a:prstGeom>
          <a:noFill/>
          <a:ln cap="flat" cmpd="sng" w="28575">
            <a:solidFill>
              <a:srgbClr val="70AD47"/>
            </a:solidFill>
            <a:prstDash val="solid"/>
            <a:round/>
            <a:headEnd len="sm" w="sm" type="none"/>
            <a:tailEnd len="sm" w="sm" type="none"/>
          </a:ln>
        </p:spPr>
      </p:cxnSp>
      <p:sp>
        <p:nvSpPr>
          <p:cNvPr id="202" name="Google Shape;202;p9"/>
          <p:cNvSpPr txBox="1"/>
          <p:nvPr/>
        </p:nvSpPr>
        <p:spPr>
          <a:xfrm>
            <a:off x="6035525" y="544475"/>
            <a:ext cx="6720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7x7</a:t>
            </a:r>
            <a:endParaRPr b="0" i="0" sz="1400" u="none" cap="none" strike="noStrike">
              <a:solidFill>
                <a:srgbClr val="FF0000"/>
              </a:solidFill>
              <a:latin typeface="Arial"/>
              <a:ea typeface="Arial"/>
              <a:cs typeface="Arial"/>
              <a:sym typeface="Arial"/>
            </a:endParaRPr>
          </a:p>
        </p:txBody>
      </p:sp>
      <p:sp>
        <p:nvSpPr>
          <p:cNvPr id="203" name="Google Shape;203;p9"/>
          <p:cNvSpPr txBox="1"/>
          <p:nvPr/>
        </p:nvSpPr>
        <p:spPr>
          <a:xfrm>
            <a:off x="7182375" y="544475"/>
            <a:ext cx="359100" cy="27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/2</a:t>
            </a:r>
            <a:endParaRPr b="0" i="0" sz="1400" u="none" cap="none" strike="noStrike">
              <a:solidFill>
                <a:srgbClr val="FF0000"/>
              </a:solidFill>
              <a:latin typeface="Arial"/>
              <a:ea typeface="Arial"/>
              <a:cs typeface="Arial"/>
              <a:sym typeface="Arial"/>
            </a:endParaRPr>
          </a:p>
        </p:txBody>
      </p:sp>
      <p:sp>
        <p:nvSpPr>
          <p:cNvPr id="204" name="Google Shape;204;p9"/>
          <p:cNvSpPr txBox="1"/>
          <p:nvPr/>
        </p:nvSpPr>
        <p:spPr>
          <a:xfrm>
            <a:off x="7427500" y="1092288"/>
            <a:ext cx="359100" cy="27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/2</a:t>
            </a:r>
            <a:endParaRPr b="0" i="0" sz="1400" u="none" cap="none" strike="noStrike">
              <a:solidFill>
                <a:srgbClr val="FF0000"/>
              </a:solidFill>
              <a:latin typeface="Arial"/>
              <a:ea typeface="Arial"/>
              <a:cs typeface="Arial"/>
              <a:sym typeface="Arial"/>
            </a:endParaRPr>
          </a:p>
        </p:txBody>
      </p:sp>
      <p:sp>
        <p:nvSpPr>
          <p:cNvPr id="205" name="Google Shape;205;p9"/>
          <p:cNvSpPr txBox="1"/>
          <p:nvPr/>
        </p:nvSpPr>
        <p:spPr>
          <a:xfrm>
            <a:off x="7275100" y="1583500"/>
            <a:ext cx="607200" cy="27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512</a:t>
            </a:r>
            <a:endParaRPr b="0" i="0" sz="1400" u="none" cap="none" strike="noStrike">
              <a:solidFill>
                <a:srgbClr val="FF0000"/>
              </a:solidFill>
              <a:latin typeface="Arial"/>
              <a:ea typeface="Arial"/>
              <a:cs typeface="Arial"/>
              <a:sym typeface="Arial"/>
            </a:endParaRPr>
          </a:p>
        </p:txBody>
      </p:sp>
      <p:sp>
        <p:nvSpPr>
          <p:cNvPr id="206" name="Google Shape;206;p9"/>
          <p:cNvSpPr txBox="1"/>
          <p:nvPr/>
        </p:nvSpPr>
        <p:spPr>
          <a:xfrm>
            <a:off x="7303450" y="2064300"/>
            <a:ext cx="607200" cy="27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512</a:t>
            </a:r>
            <a:endParaRPr b="0" i="0" sz="1400" u="none" cap="none" strike="noStrike">
              <a:solidFill>
                <a:srgbClr val="FF0000"/>
              </a:solidFill>
              <a:latin typeface="Arial"/>
              <a:ea typeface="Arial"/>
              <a:cs typeface="Arial"/>
              <a:sym typeface="Arial"/>
            </a:endParaRPr>
          </a:p>
        </p:txBody>
      </p:sp>
      <p:sp>
        <p:nvSpPr>
          <p:cNvPr id="207" name="Google Shape;207;p9"/>
          <p:cNvSpPr txBox="1"/>
          <p:nvPr/>
        </p:nvSpPr>
        <p:spPr>
          <a:xfrm>
            <a:off x="7134525" y="2567200"/>
            <a:ext cx="607200" cy="27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512</a:t>
            </a:r>
            <a:endParaRPr b="0" i="0" sz="1400" u="none" cap="none" strike="noStrike">
              <a:solidFill>
                <a:srgbClr val="FF0000"/>
              </a:solidFill>
              <a:latin typeface="Arial"/>
              <a:ea typeface="Arial"/>
              <a:cs typeface="Arial"/>
              <a:sym typeface="Arial"/>
            </a:endParaRPr>
          </a:p>
        </p:txBody>
      </p:sp>
      <p:cxnSp>
        <p:nvCxnSpPr>
          <p:cNvPr id="208" name="Google Shape;208;p9"/>
          <p:cNvCxnSpPr>
            <a:stCxn id="204" idx="2"/>
          </p:cNvCxnSpPr>
          <p:nvPr/>
        </p:nvCxnSpPr>
        <p:spPr>
          <a:xfrm flipH="1">
            <a:off x="7356250" y="1365888"/>
            <a:ext cx="250800" cy="117000"/>
          </a:xfrm>
          <a:prstGeom prst="straightConnector1">
            <a:avLst/>
          </a:prstGeom>
          <a:noFill/>
          <a:ln cap="flat" cmpd="sng" w="9525">
            <a:solidFill>
              <a:srgbClr val="70AD4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